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4" r:id="rId3"/>
    <p:sldMasterId id="2147484003" r:id="rId4"/>
  </p:sldMasterIdLst>
  <p:notesMasterIdLst>
    <p:notesMasterId r:id="rId13"/>
  </p:notesMasterIdLst>
  <p:handoutMasterIdLst>
    <p:handoutMasterId r:id="rId14"/>
  </p:handoutMasterIdLst>
  <p:sldIdLst>
    <p:sldId id="377" r:id="rId5"/>
    <p:sldId id="314" r:id="rId6"/>
    <p:sldId id="379" r:id="rId7"/>
    <p:sldId id="375" r:id="rId8"/>
    <p:sldId id="376" r:id="rId9"/>
    <p:sldId id="368" r:id="rId10"/>
    <p:sldId id="362" r:id="rId11"/>
    <p:sldId id="338" r:id="rId12"/>
  </p:sldIdLst>
  <p:sldSz cx="9144000" cy="6858000" type="screen4x3"/>
  <p:notesSz cx="6877050" cy="100028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0104" autoAdjust="0"/>
  </p:normalViewPr>
  <p:slideViewPr>
    <p:cSldViewPr snapToGrid="0" snapToObjects="1">
      <p:cViewPr varScale="1">
        <p:scale>
          <a:sx n="103" d="100"/>
          <a:sy n="103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66165-98B7-4239-97EC-93F122EA3C22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AFD4A-EDF9-4F17-A902-3D4CFCEB5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416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260" cy="501151"/>
          </a:xfrm>
          <a:prstGeom prst="rect">
            <a:avLst/>
          </a:prstGeom>
        </p:spPr>
        <p:txBody>
          <a:bodyPr vert="horz" lIns="89044" tIns="44522" rIns="89044" bIns="445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253" y="0"/>
            <a:ext cx="2980260" cy="501151"/>
          </a:xfrm>
          <a:prstGeom prst="rect">
            <a:avLst/>
          </a:prstGeom>
        </p:spPr>
        <p:txBody>
          <a:bodyPr vert="horz" lIns="89044" tIns="44522" rIns="89044" bIns="4452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4CFC86-BAB8-48BA-8258-264092BB4117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44" tIns="44522" rIns="89044" bIns="4452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98" y="4814458"/>
            <a:ext cx="5502255" cy="3937832"/>
          </a:xfrm>
          <a:prstGeom prst="rect">
            <a:avLst/>
          </a:prstGeom>
        </p:spPr>
        <p:txBody>
          <a:bodyPr vert="horz" lIns="89044" tIns="44522" rIns="89044" bIns="44522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01688"/>
            <a:ext cx="2980260" cy="501151"/>
          </a:xfrm>
          <a:prstGeom prst="rect">
            <a:avLst/>
          </a:prstGeom>
        </p:spPr>
        <p:txBody>
          <a:bodyPr vert="horz" lIns="89044" tIns="44522" rIns="89044" bIns="445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253" y="9501688"/>
            <a:ext cx="2980260" cy="501151"/>
          </a:xfrm>
          <a:prstGeom prst="rect">
            <a:avLst/>
          </a:prstGeom>
        </p:spPr>
        <p:txBody>
          <a:bodyPr vert="horz" lIns="89044" tIns="44522" rIns="89044" bIns="4452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AEAD4F-AE56-48D4-9843-3CB171B9B3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48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485" indent="-278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3053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275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3496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8717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3939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9160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4382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1BAC42-CD15-4133-84ED-C4CBD0EC9E1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1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485" indent="-278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3053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275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3496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8717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3939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9160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4382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1BAC42-CD15-4133-84ED-C4CBD0EC9E1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6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485" indent="-278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3053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275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3496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8717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3939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9160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4382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1BAC42-CD15-4133-84ED-C4CBD0EC9E1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93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485" indent="-278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3053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275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3496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8717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3939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9160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4382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1BAC42-CD15-4133-84ED-C4CBD0EC9E1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1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485" indent="-278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3053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8275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3496" indent="-2226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8717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3939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9160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4382" indent="-222611" defTabSz="4452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654C3D-E312-4425-B0D1-379D7BCB2FA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9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886B-C0EE-4556-BB38-F1EE222D3417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2957-5AEC-4503-8B0E-A6AF63AC69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7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3CC7-F653-4F5F-B1DC-6CE7782E3A21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78ED-26C0-4AB0-BCB6-E267466FB4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0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4BD5-C2DD-4681-B472-60A3378A293D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A4C0-171A-4507-BE2B-72B22876A6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6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0CC8-8098-49A1-8A93-EBA3BE6B5FA5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F5C3-69F7-41FA-BA0D-FEF8B97AEE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2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8774-F5E4-4DFF-882B-B37C59716F28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F26A-04C2-493F-99FF-BF75CDB1A0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63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3310-ACF2-4ED5-B4A0-2A9C014F9700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5784-AE41-4012-8EC3-1E1FE0BC31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84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8031-1657-4AC5-871C-FA9AAC8A9E2F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F250-339A-4B8B-A7E1-5A1878816A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81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5B83-AEEC-4E43-909D-BED2D893D655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BACB-B511-4131-9059-3BF3E22A8D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64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224-F8A3-4C09-AAB5-9DF0D58C1791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37F8-C35C-490C-966C-D4A8066A5A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6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9400-3933-41F5-836D-39CBD5B8D07F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F61C-F3EC-4118-B3B9-C3A6B355AB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25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1AD4-4697-45BA-9056-55B7E35428AE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6E79-90CF-40C6-BD77-A006818405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21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ECC2-77D4-46D7-AB41-0E445366DB5C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2D9E-ACD7-4040-8DDC-52C111C1E0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865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DE21-85F7-4E69-BE60-CF8A71D6D8E9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4529-8508-43FC-AD6C-48D8FD1C7F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22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FF12-C296-48C8-8F37-7B5C70C6228F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746-A916-491B-A3A2-482B007DAF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97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B682-427D-49B8-96BE-FEDC835E661D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FC3D-4750-438E-9053-3EBAF08FC7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22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078E-D682-477C-AE95-70074B8F67BB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EB3A-8FC1-402A-A92C-A4A21DD85A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772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D466-FA69-45C3-BF87-58D9BD0637CE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DE22-912B-42E4-8D53-1E9766D8DB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66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702A-6BF9-45D5-840A-72C55AB3E61C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FB33-AD61-40FC-8115-F731AA60F4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588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A889-5BC1-41F5-AC42-93F23382C2DB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8016-F0B5-43F6-B4A4-7458C6268B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483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6637-9AED-4EBA-B2BB-7A05373E7784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64E0-05FF-47A4-9FD2-64306C15A5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291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A37C-9818-4938-97AF-830DA12558E9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1255-769C-4ABD-A1A0-3C32636F20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07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BE07-685C-4E5A-8B1F-8EA69DD0393E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340F-A92A-44C4-AA22-D0E3A2ED60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1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46E6-3789-4E53-B1A2-931AF6AB42C2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400F-1547-454E-89BC-3A13FEE92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424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18F7-C49C-4E36-BB7B-08827B26A57F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C5BE-5641-4602-83FA-2BE51E9DC1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90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82AF-33BD-4836-BFA6-DFD86B8BC856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2AF8-C004-41A4-927C-A0FF7B1090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422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8EEA-7E5D-4C72-AACC-03D91F6198F2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E665-784A-439C-BF49-411A187BA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288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AE2D-296A-4A47-9EF7-877A19A0039B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012A-9A01-4A67-876C-113CE8BBEF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948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2A95-162D-47D7-94AD-F26B23918613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896-731B-4463-8199-9229310328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37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750CC8-8098-49A1-8A93-EBA3BE6B5FA5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F5C3-69F7-41FA-BA0D-FEF8B97AEE1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15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48774-F5E4-4DFF-882B-B37C59716F28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AF26A-04C2-493F-99FF-BF75CDB1A08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2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83310-ACF2-4ED5-B4A0-2A9C014F9700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F5784-AE41-4012-8EC3-1E1FE0BC31B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78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38031-1657-4AC5-871C-FA9AAC8A9E2F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CF250-339A-4B8B-A7E1-5A1878816AF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759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15B83-AEEC-4E43-909D-BED2D893D655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0BACB-B511-4131-9059-3BF3E22A8D2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13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542A-C5D7-47D8-8D85-88E6C5D5105E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FDD8-180F-40B6-8CDB-30062B8BF3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456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94224-F8A3-4C09-AAB5-9DF0D58C1791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37F8-C35C-490C-966C-D4A8066A5A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85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89400-3933-41F5-836D-39CBD5B8D07F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5F61C-F3EC-4118-B3B9-C3A6B355ABA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22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D1AD4-4697-45BA-9056-55B7E35428AE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36E79-90CF-40C6-BD77-A006818405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488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CDE21-85F7-4E69-BE60-CF8A71D6D8E9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54529-8508-43FC-AD6C-48D8FD1C7F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34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6FF12-C296-48C8-8F37-7B5C70C6228F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EB746-A916-491B-A3A2-482B007DAF7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70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2B682-427D-49B8-96BE-FEDC835E661D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FFC3D-4750-438E-9053-3EBAF08FC7D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5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F151-6735-4C03-A1A2-AE2C19A52756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4AA9-836B-42BF-8965-CBBBCBC5C4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5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41D6-E3F8-4147-B31D-20A9511F4612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0808-BB49-4CEC-90C3-C1FAF0539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4C1D-6EE5-4650-9EE5-F8FCC5EEBC99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6673-D2CC-422B-9A5E-0E4B5AD998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6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5690-AFEC-4A26-82C6-C27A6323B2C0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B3C8-0394-4221-902E-437C6229CD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22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7FFE-AC18-4370-8FA2-9B837B684195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7002-B9E3-487A-9760-461E2A8BE3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650B9-5697-45F9-8A90-38A977E81262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13B591-F8AE-401F-B6B4-ACFB3190E6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1" name="Grupo 8"/>
          <p:cNvGrpSpPr>
            <a:grpSpLocks/>
          </p:cNvGrpSpPr>
          <p:nvPr/>
        </p:nvGrpSpPr>
        <p:grpSpPr bwMode="auto">
          <a:xfrm>
            <a:off x="-400050" y="0"/>
            <a:ext cx="9629775" cy="533400"/>
            <a:chOff x="-533400" y="0"/>
            <a:chExt cx="12839700" cy="533400"/>
          </a:xfrm>
        </p:grpSpPr>
        <p:pic>
          <p:nvPicPr>
            <p:cNvPr id="1035" name="Imagem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3" t="13802" r="1146" b="80730"/>
            <a:stretch>
              <a:fillRect/>
            </a:stretch>
          </p:blipFill>
          <p:spPr bwMode="auto">
            <a:xfrm>
              <a:off x="5778500" y="0"/>
              <a:ext cx="6527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Imagem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3" t="13802" r="2708" b="80730"/>
            <a:stretch>
              <a:fillRect/>
            </a:stretch>
          </p:blipFill>
          <p:spPr bwMode="auto">
            <a:xfrm>
              <a:off x="-533400" y="0"/>
              <a:ext cx="63373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Imagem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3802" r="1146" b="80730"/>
          <a:stretch>
            <a:fillRect/>
          </a:stretch>
        </p:blipFill>
        <p:spPr bwMode="auto">
          <a:xfrm>
            <a:off x="-238125" y="6356350"/>
            <a:ext cx="489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m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3802" r="1146" b="80730"/>
          <a:stretch>
            <a:fillRect/>
          </a:stretch>
        </p:blipFill>
        <p:spPr bwMode="auto">
          <a:xfrm>
            <a:off x="4352925" y="6356350"/>
            <a:ext cx="489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m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6280150"/>
            <a:ext cx="1790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EB60A-FF84-4328-94CB-E39DAE242179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89A34-ADCD-460F-9C8C-B9BE00DC73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055" name="Imagem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3802" r="1146" b="80730"/>
          <a:stretch>
            <a:fillRect/>
          </a:stretch>
        </p:blipFill>
        <p:spPr bwMode="auto">
          <a:xfrm>
            <a:off x="-238125" y="6356350"/>
            <a:ext cx="489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3802" r="1146" b="80730"/>
          <a:stretch>
            <a:fillRect/>
          </a:stretch>
        </p:blipFill>
        <p:spPr bwMode="auto">
          <a:xfrm>
            <a:off x="-238125" y="6356350"/>
            <a:ext cx="489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3802" r="1146" b="80730"/>
          <a:stretch>
            <a:fillRect/>
          </a:stretch>
        </p:blipFill>
        <p:spPr bwMode="auto">
          <a:xfrm>
            <a:off x="4352925" y="6356350"/>
            <a:ext cx="489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m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6280150"/>
            <a:ext cx="1790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Grupo 24"/>
          <p:cNvGrpSpPr>
            <a:grpSpLocks/>
          </p:cNvGrpSpPr>
          <p:nvPr/>
        </p:nvGrpSpPr>
        <p:grpSpPr bwMode="auto">
          <a:xfrm>
            <a:off x="-1452563" y="-28575"/>
            <a:ext cx="10682288" cy="396875"/>
            <a:chOff x="-1936750" y="-29368"/>
            <a:chExt cx="14243050" cy="397668"/>
          </a:xfrm>
        </p:grpSpPr>
        <p:pic>
          <p:nvPicPr>
            <p:cNvPr id="2060" name="Imagem 1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3" t="13802" r="1146" b="84116"/>
            <a:stretch>
              <a:fillRect/>
            </a:stretch>
          </p:blipFill>
          <p:spPr bwMode="auto">
            <a:xfrm>
              <a:off x="-561975" y="165100"/>
              <a:ext cx="6527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1" name="Grupo 23"/>
            <p:cNvGrpSpPr>
              <a:grpSpLocks/>
            </p:cNvGrpSpPr>
            <p:nvPr/>
          </p:nvGrpSpPr>
          <p:grpSpPr bwMode="auto">
            <a:xfrm>
              <a:off x="927100" y="-29368"/>
              <a:ext cx="11379200" cy="397668"/>
              <a:chOff x="927100" y="-29368"/>
              <a:chExt cx="11379200" cy="397668"/>
            </a:xfrm>
          </p:grpSpPr>
          <p:pic>
            <p:nvPicPr>
              <p:cNvPr id="2063" name="Imagem 6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8" t="8723" r="49271" b="89192"/>
              <a:stretch>
                <a:fillRect/>
              </a:stretch>
            </p:blipFill>
            <p:spPr bwMode="auto">
              <a:xfrm>
                <a:off x="8318500" y="-29368"/>
                <a:ext cx="38735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Imagem 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8" t="8723" r="49271" b="89192"/>
              <a:stretch>
                <a:fillRect/>
              </a:stretch>
            </p:blipFill>
            <p:spPr bwMode="auto">
              <a:xfrm>
                <a:off x="4622800" y="-29368"/>
                <a:ext cx="38735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Imagem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8" t="8723" r="49271" b="89192"/>
              <a:stretch>
                <a:fillRect/>
              </a:stretch>
            </p:blipFill>
            <p:spPr bwMode="auto">
              <a:xfrm>
                <a:off x="927100" y="-29368"/>
                <a:ext cx="38735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Imagem 1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13" t="13802" r="1146" b="84116"/>
              <a:stretch>
                <a:fillRect/>
              </a:stretch>
            </p:blipFill>
            <p:spPr bwMode="auto">
              <a:xfrm>
                <a:off x="5778500" y="165100"/>
                <a:ext cx="652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Imagem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8" t="8723" r="49271" b="89192"/>
            <a:stretch>
              <a:fillRect/>
            </a:stretch>
          </p:blipFill>
          <p:spPr bwMode="auto">
            <a:xfrm>
              <a:off x="-1936750" y="-29368"/>
              <a:ext cx="3873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76" r:id="rId1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02215-8E6F-45DE-B1E4-86397201E9AF}" type="datetime1">
              <a:rPr lang="en-US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79BBF0-5957-4F13-8FE5-FCA1EC1574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3079" name="Grupo 11"/>
          <p:cNvGrpSpPr>
            <a:grpSpLocks/>
          </p:cNvGrpSpPr>
          <p:nvPr/>
        </p:nvGrpSpPr>
        <p:grpSpPr bwMode="auto">
          <a:xfrm rot="-5400000">
            <a:off x="-6985001" y="3983038"/>
            <a:ext cx="14243051" cy="298450"/>
            <a:chOff x="-1936750" y="-29368"/>
            <a:chExt cx="14243050" cy="397668"/>
          </a:xfrm>
        </p:grpSpPr>
        <p:pic>
          <p:nvPicPr>
            <p:cNvPr id="3081" name="Imagem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3" t="13802" r="1146" b="84116"/>
            <a:stretch>
              <a:fillRect/>
            </a:stretch>
          </p:blipFill>
          <p:spPr bwMode="auto">
            <a:xfrm>
              <a:off x="-561975" y="165100"/>
              <a:ext cx="6527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2" name="Grupo 13"/>
            <p:cNvGrpSpPr>
              <a:grpSpLocks/>
            </p:cNvGrpSpPr>
            <p:nvPr/>
          </p:nvGrpSpPr>
          <p:grpSpPr bwMode="auto">
            <a:xfrm>
              <a:off x="927100" y="-29368"/>
              <a:ext cx="11379200" cy="397668"/>
              <a:chOff x="927100" y="-29368"/>
              <a:chExt cx="11379200" cy="397668"/>
            </a:xfrm>
          </p:grpSpPr>
          <p:pic>
            <p:nvPicPr>
              <p:cNvPr id="3084" name="Imagem 1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8" t="8723" r="49271" b="89192"/>
              <a:stretch>
                <a:fillRect/>
              </a:stretch>
            </p:blipFill>
            <p:spPr bwMode="auto">
              <a:xfrm>
                <a:off x="8318500" y="-29368"/>
                <a:ext cx="38735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Imagem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8" t="8723" r="49271" b="89192"/>
              <a:stretch>
                <a:fillRect/>
              </a:stretch>
            </p:blipFill>
            <p:spPr bwMode="auto">
              <a:xfrm>
                <a:off x="4622800" y="-29368"/>
                <a:ext cx="38735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" name="Imagem 1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8" t="8723" r="49271" b="89192"/>
              <a:stretch>
                <a:fillRect/>
              </a:stretch>
            </p:blipFill>
            <p:spPr bwMode="auto">
              <a:xfrm>
                <a:off x="927100" y="-29368"/>
                <a:ext cx="38735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" name="Imagem 1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13" t="13802" r="1146" b="84116"/>
              <a:stretch>
                <a:fillRect/>
              </a:stretch>
            </p:blipFill>
            <p:spPr bwMode="auto">
              <a:xfrm>
                <a:off x="5778500" y="165100"/>
                <a:ext cx="652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3" name="Imagem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8" t="8723" r="49271" b="89192"/>
            <a:stretch>
              <a:fillRect/>
            </a:stretch>
          </p:blipFill>
          <p:spPr bwMode="auto">
            <a:xfrm>
              <a:off x="-1936750" y="-29368"/>
              <a:ext cx="3873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Imagem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6272213"/>
            <a:ext cx="1790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53650B9-5697-45F9-8A90-38A977E81262}" type="datetime1">
              <a:rPr lang="en-US" smtClean="0"/>
              <a:pPr>
                <a:defRPr/>
              </a:pPr>
              <a:t>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BR"/>
              <a:t>Luciana Dias de Lima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813B591-F8AE-401F-B6B4-ACFB3190E62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mailto:adelyne@fiocruz.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hyperlink" Target="mailto:mariana.albuquerque@ensp.fiocruz.br" TargetMode="External"/><Relationship Id="rId5" Type="http://schemas.openxmlformats.org/officeDocument/2006/relationships/hyperlink" Target="mailto:luciana@ensp.fiocruz.br" TargetMode="External"/><Relationship Id="rId4" Type="http://schemas.openxmlformats.org/officeDocument/2006/relationships/hyperlink" Target="mailto:cristiani.machado@fiocruz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7675" y="4817262"/>
            <a:ext cx="5829300" cy="1463040"/>
          </a:xfrm>
        </p:spPr>
        <p:txBody>
          <a:bodyPr/>
          <a:lstStyle/>
          <a:p>
            <a:r>
              <a:rPr lang="pt-BR" dirty="0"/>
              <a:t>Regionalização no SUS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700" y="5981700"/>
            <a:ext cx="5905500" cy="1152525"/>
          </a:xfrm>
        </p:spPr>
        <p:txBody>
          <a:bodyPr>
            <a:normAutofit lnSpcReduction="10000"/>
          </a:bodyPr>
          <a:lstStyle/>
          <a:p>
            <a:pPr algn="r"/>
            <a:r>
              <a:rPr lang="pt-BR" i="1" dirty="0" err="1">
                <a:solidFill>
                  <a:schemeClr val="accent4">
                    <a:lumMod val="75000"/>
                  </a:schemeClr>
                </a:solidFill>
              </a:rPr>
              <a:t>Cristiani</a:t>
            </a:r>
            <a:r>
              <a:rPr lang="pt-BR" i="1" dirty="0">
                <a:solidFill>
                  <a:schemeClr val="accent4">
                    <a:lumMod val="75000"/>
                  </a:schemeClr>
                </a:solidFill>
              </a:rPr>
              <a:t> Vieira Machado</a:t>
            </a:r>
          </a:p>
          <a:p>
            <a:pPr algn="r"/>
            <a:r>
              <a:rPr lang="pt-BR" i="1" dirty="0">
                <a:solidFill>
                  <a:schemeClr val="accent4">
                    <a:lumMod val="75000"/>
                  </a:schemeClr>
                </a:solidFill>
              </a:rPr>
              <a:t>Vice-Presidente de Educação, Informação e Comunicação - Fiocruz</a:t>
            </a:r>
          </a:p>
          <a:p>
            <a:pPr algn="r"/>
            <a:r>
              <a:rPr lang="pt-BR" dirty="0"/>
              <a:t>V Congresso das Secretarias Municipais de Saúde do Estado do RJ</a:t>
            </a:r>
          </a:p>
          <a:p>
            <a:pPr algn="r"/>
            <a:r>
              <a:rPr lang="pt-BR" dirty="0"/>
              <a:t>Niterói, 12 de fevereiro de 2019</a:t>
            </a:r>
          </a:p>
          <a:p>
            <a:pPr algn="r"/>
            <a:endParaRPr lang="pt-BR" dirty="0"/>
          </a:p>
          <a:p>
            <a:pPr algn="r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269216"/>
            <a:ext cx="2555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9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96850" y="592138"/>
            <a:ext cx="8661400" cy="82708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introdução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241301" y="1539016"/>
            <a:ext cx="8661400" cy="4740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>
              <a:solidFill>
                <a:srgbClr val="004080"/>
              </a:solidFill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004080"/>
              </a:solidFill>
            </a:endParaRPr>
          </a:p>
          <a:p>
            <a:pPr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4080"/>
                </a:solidFill>
              </a:rPr>
              <a:t> Descentralização (político-administrativa) e regionalização (territorial) – papel das esferas e coordenação federativa;</a:t>
            </a:r>
          </a:p>
          <a:p>
            <a:pPr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4080"/>
                </a:solidFill>
              </a:rPr>
              <a:t> Desenvolvimento regional e regionalização setorial; </a:t>
            </a:r>
          </a:p>
          <a:p>
            <a:pPr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4080"/>
                </a:solidFill>
              </a:rPr>
              <a:t> Regionalização (território - população) e redes de atenção (sistema de ações e serviços de saúde - agravos ou grupos específicos);</a:t>
            </a:r>
          </a:p>
          <a:p>
            <a:pPr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4080"/>
                </a:solidFill>
              </a:rPr>
              <a:t> Política de regionalização - dinâmicas territoriais – arranjos assistenciais públicos e privados – acordos entre atores públicos e privados – trajetórias ou itinerários das pessoas em busca de cuidado. </a:t>
            </a:r>
          </a:p>
          <a:p>
            <a:pPr marL="0" indent="0">
              <a:buNone/>
            </a:pPr>
            <a:endParaRPr lang="pt-BR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B981-819B-4B6D-8F66-C2462E7D445E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96850" y="592138"/>
            <a:ext cx="8661400" cy="82708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Regionalização no SUS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241301" y="1907859"/>
            <a:ext cx="8661400" cy="481811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1) Função de Estado que:</a:t>
            </a:r>
          </a:p>
          <a:p>
            <a:pPr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>
                <a:solidFill>
                  <a:srgbClr val="004080"/>
                </a:solidFill>
              </a:rPr>
              <a:t>Requer a adoção de um enfoque territorial no planejamento e na organização de ações e serviços de saúde.</a:t>
            </a:r>
          </a:p>
          <a:p>
            <a:pPr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080"/>
                </a:solidFill>
              </a:rPr>
              <a:t> Requer o fortalecimento de estruturas de gestão e/ou coordenação regional.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080"/>
                </a:solidFill>
              </a:rPr>
              <a:t> Requer coordenação entre: esferas de governo; setores da política pública; Estado e agentes privados.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080"/>
                </a:solidFill>
              </a:rPr>
              <a:t> Envolve racionalidades variadas: técnica </a:t>
            </a:r>
            <a:r>
              <a:rPr lang="pt-BR" sz="2400" i="1" dirty="0">
                <a:solidFill>
                  <a:srgbClr val="004080"/>
                </a:solidFill>
              </a:rPr>
              <a:t>(objetivos de acesso, qualidade, resultados de saúde)</a:t>
            </a:r>
            <a:r>
              <a:rPr lang="pt-BR" sz="2400" dirty="0">
                <a:solidFill>
                  <a:srgbClr val="004080"/>
                </a:solidFill>
              </a:rPr>
              <a:t>, econômica </a:t>
            </a:r>
            <a:r>
              <a:rPr lang="pt-BR" sz="2400" i="1" dirty="0">
                <a:solidFill>
                  <a:srgbClr val="004080"/>
                </a:solidFill>
              </a:rPr>
              <a:t>(incorporação tecnológica, escala)</a:t>
            </a:r>
            <a:r>
              <a:rPr lang="pt-BR" sz="2400" dirty="0">
                <a:solidFill>
                  <a:srgbClr val="004080"/>
                </a:solidFill>
              </a:rPr>
              <a:t>, e política </a:t>
            </a:r>
            <a:r>
              <a:rPr lang="pt-BR" sz="2400" i="1" dirty="0">
                <a:solidFill>
                  <a:srgbClr val="004080"/>
                </a:solidFill>
              </a:rPr>
              <a:t>(interesses de atores públicos e privados)</a:t>
            </a:r>
            <a:r>
              <a:rPr lang="pt-BR" sz="2400" dirty="0">
                <a:solidFill>
                  <a:srgbClr val="004080"/>
                </a:solidFill>
              </a:rPr>
              <a:t>.</a:t>
            </a:r>
          </a:p>
          <a:p>
            <a:pPr marL="0" indent="0">
              <a:buNone/>
            </a:pPr>
            <a:endParaRPr lang="pt-BR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B981-819B-4B6D-8F66-C2462E7D445E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98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96850" y="601663"/>
            <a:ext cx="8661400" cy="82708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Regionalização no SUS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241301" y="1907859"/>
            <a:ext cx="8661400" cy="481811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2) É condicionada por fatores de natureza histórico-estrutural, político-institucional e conjuntural, que extrapolam o setor saúde e variam ao longo do tempo e entre estados: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800" dirty="0"/>
              <a:t> </a:t>
            </a:r>
            <a:r>
              <a:rPr lang="pt-BR" sz="2400" dirty="0">
                <a:solidFill>
                  <a:srgbClr val="004080"/>
                </a:solidFill>
              </a:rPr>
              <a:t>Desigualdade e diversidade territorial do país.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080"/>
                </a:solidFill>
              </a:rPr>
              <a:t> Distintas lógicas de atuação do Estado nas políticas públicas e na saúde – dificuldades de ação mais integrada.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080"/>
                </a:solidFill>
              </a:rPr>
              <a:t> Múltiplas configurações e escalas relacionadas à distribuição da  oferta, uso de serviços de saúde e acordos técnico-políticos.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080"/>
                </a:solidFill>
              </a:rPr>
              <a:t>Multiplicidade de atores envolvidos no financiamento, gestão e prestação de ações e serviços em âmbito regional.</a:t>
            </a:r>
          </a:p>
          <a:p>
            <a:pPr algn="just"/>
            <a:endParaRPr lang="pt-BR" sz="28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B981-819B-4B6D-8F66-C2462E7D445E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7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96850" y="29369"/>
            <a:ext cx="8661400" cy="82708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Regionalização no SUS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96887" y="743744"/>
            <a:ext cx="8464550" cy="7857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/>
              <a:t>3) Relação com descentralização, papel das esferas de governo e lógica de coordenação federativa: </a:t>
            </a: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pt-BR" sz="28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B981-819B-4B6D-8F66-C2462E7D445E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99666"/>
              </p:ext>
            </p:extLst>
          </p:nvPr>
        </p:nvGraphicFramePr>
        <p:xfrm>
          <a:off x="298449" y="1516908"/>
          <a:ext cx="8458202" cy="516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74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Ênfase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Instrumentos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Coordenação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038">
                <a:tc>
                  <a:txBody>
                    <a:bodyPr/>
                    <a:lstStyle/>
                    <a:p>
                      <a:r>
                        <a:rPr lang="pt-BR" dirty="0"/>
                        <a:t>1990-1992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Descentralização</a:t>
                      </a:r>
                      <a:r>
                        <a:rPr lang="pt-BR" sz="1700" baseline="0" dirty="0"/>
                        <a:t> incipiente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Serviços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Convênios;</a:t>
                      </a:r>
                      <a:r>
                        <a:rPr lang="pt-BR" sz="1700" baseline="0" dirty="0"/>
                        <a:t> $ centralizado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Escassa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038">
                <a:tc>
                  <a:txBody>
                    <a:bodyPr/>
                    <a:lstStyle/>
                    <a:p>
                      <a:r>
                        <a:rPr lang="pt-BR" dirty="0"/>
                        <a:t>1993-1996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Descentralização</a:t>
                      </a:r>
                      <a:r>
                        <a:rPr lang="pt-BR" sz="1700" baseline="0" dirty="0"/>
                        <a:t> municipalista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Serviços, poder, 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Transferências</a:t>
                      </a:r>
                      <a:r>
                        <a:rPr lang="pt-BR" sz="1700" baseline="0" dirty="0"/>
                        <a:t> fundo a fundo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CIT,</a:t>
                      </a:r>
                      <a:r>
                        <a:rPr lang="pt-BR" sz="1700" baseline="0" dirty="0"/>
                        <a:t> </a:t>
                      </a:r>
                      <a:r>
                        <a:rPr lang="pt-BR" sz="1700" dirty="0"/>
                        <a:t>CIB, consórcios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743">
                <a:tc>
                  <a:txBody>
                    <a:bodyPr/>
                    <a:lstStyle/>
                    <a:p>
                      <a:r>
                        <a:rPr lang="pt-BR" dirty="0"/>
                        <a:t>1997-2000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Descentralização</a:t>
                      </a:r>
                      <a:r>
                        <a:rPr lang="pt-BR" sz="1700" baseline="0" dirty="0"/>
                        <a:t> com integração  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AB e referências intermunicipais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PAB, 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CIT, CIB</a:t>
                      </a:r>
                      <a:r>
                        <a:rPr lang="pt-BR" sz="1700" baseline="0" dirty="0"/>
                        <a:t> e papel dos estados</a:t>
                      </a:r>
                      <a:endParaRPr lang="pt-B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743">
                <a:tc>
                  <a:txBody>
                    <a:bodyPr/>
                    <a:lstStyle/>
                    <a:p>
                      <a:r>
                        <a:rPr lang="pt-BR" dirty="0"/>
                        <a:t>2001-2005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Regionalização</a:t>
                      </a:r>
                      <a:r>
                        <a:rPr lang="pt-BR" sz="1700" baseline="0" dirty="0"/>
                        <a:t> normativa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AB e regiões </a:t>
                      </a:r>
                      <a:r>
                        <a:rPr lang="pt-BR" sz="1700" baseline="0" dirty="0"/>
                        <a:t>assistenciais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PDR, PDI,</a:t>
                      </a:r>
                      <a:r>
                        <a:rPr lang="pt-BR" sz="1700" baseline="0" dirty="0"/>
                        <a:t> PPI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CIT, CIB e papel dos estados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743">
                <a:tc>
                  <a:txBody>
                    <a:bodyPr/>
                    <a:lstStyle/>
                    <a:p>
                      <a:r>
                        <a:rPr lang="pt-BR" dirty="0"/>
                        <a:t>2006-2010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Descentralização  p</a:t>
                      </a:r>
                      <a:r>
                        <a:rPr lang="pt-BR" sz="1700" baseline="0" dirty="0"/>
                        <a:t>actuada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AB e pactos de metas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Pactos de Gestão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CIT, CIB, CGR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743">
                <a:tc>
                  <a:txBody>
                    <a:bodyPr/>
                    <a:lstStyle/>
                    <a:p>
                      <a:r>
                        <a:rPr lang="pt-BR" dirty="0"/>
                        <a:t>2011-2016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Descentralização</a:t>
                      </a:r>
                      <a:r>
                        <a:rPr lang="pt-BR" sz="1700" baseline="0" dirty="0"/>
                        <a:t> contratual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AB</a:t>
                      </a:r>
                      <a:r>
                        <a:rPr lang="pt-BR" sz="1700" baseline="0" dirty="0"/>
                        <a:t> e</a:t>
                      </a:r>
                      <a:r>
                        <a:rPr lang="pt-BR" sz="1700" dirty="0"/>
                        <a:t> contratos entre 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COAP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CIT, CIB,</a:t>
                      </a:r>
                      <a:r>
                        <a:rPr lang="pt-BR" sz="1700" baseline="0" dirty="0"/>
                        <a:t> CIR </a:t>
                      </a:r>
                      <a:endParaRPr lang="pt-B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743">
                <a:tc>
                  <a:txBody>
                    <a:bodyPr/>
                    <a:lstStyle/>
                    <a:p>
                      <a:r>
                        <a:rPr lang="pt-BR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 err="1"/>
                        <a:t>Macrorregionaliza-ção</a:t>
                      </a:r>
                      <a:r>
                        <a:rPr lang="pt-BR" sz="1700" dirty="0"/>
                        <a:t> induzida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AB e redes</a:t>
                      </a:r>
                      <a:r>
                        <a:rPr lang="pt-BR" sz="1700" baseline="0" dirty="0"/>
                        <a:t> de atenção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Planejamento</a:t>
                      </a:r>
                      <a:r>
                        <a:rPr lang="pt-BR" sz="1700" baseline="0" dirty="0"/>
                        <a:t> </a:t>
                      </a:r>
                      <a:r>
                        <a:rPr lang="pt-BR" sz="1700" dirty="0"/>
                        <a:t>Regional</a:t>
                      </a:r>
                      <a:r>
                        <a:rPr lang="pt-BR" sz="1700" baseline="0" dirty="0"/>
                        <a:t> Integrado (PRI)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CIT, CIB,</a:t>
                      </a:r>
                      <a:r>
                        <a:rPr lang="pt-BR" sz="1700" baseline="0" dirty="0"/>
                        <a:t> Comitê Executivo das RAS</a:t>
                      </a:r>
                      <a:endParaRPr lang="pt-B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84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5763" y="6352382"/>
            <a:ext cx="8372475" cy="4714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ALBUQUERQUE, Mariana Vercesi de et al. Desigualdades regionais na saúde: mudanças observadas no Brasil de 2000 a 2016.</a:t>
            </a:r>
            <a:r>
              <a:rPr lang="pt-BR" sz="1200" i="1" dirty="0"/>
              <a:t> Ciênc. saúde coletiva</a:t>
            </a:r>
            <a:r>
              <a:rPr lang="pt-BR" sz="1200" dirty="0"/>
              <a:t>. 2017, vol.22, n.4, pp.1055-1064</a:t>
            </a:r>
          </a:p>
        </p:txBody>
      </p:sp>
      <p:pic>
        <p:nvPicPr>
          <p:cNvPr id="26629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84831"/>
            <a:ext cx="7600950" cy="556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5763" y="244475"/>
            <a:ext cx="8534400" cy="8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742950"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Distribuição das 438 regiões de saúde segundo tipologia de municípios. </a:t>
            </a:r>
          </a:p>
          <a:p>
            <a:pPr indent="-742950"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Brasil, 2000 e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158750" y="282338"/>
            <a:ext cx="858996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regionalização no SUS: Desafios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750" y="1835177"/>
            <a:ext cx="8804275" cy="4909848"/>
          </a:xfrm>
        </p:spPr>
        <p:txBody>
          <a:bodyPr rtlCol="0">
            <a:noAutofit/>
          </a:bodyPr>
          <a:lstStyle/>
          <a:p>
            <a:pPr marL="342900" lvl="1" indent="-342900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Fortalecer a capacidade do Estado na condução da política de saúde no âmbito regional, envolvendo as três esferas de governo.</a:t>
            </a:r>
          </a:p>
          <a:p>
            <a:pPr marL="342900" lvl="1" indent="-342900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Articular políticas de desenvolvimento regional a investimentos em saúde para reduzir desigualdades</a:t>
            </a:r>
            <a:r>
              <a:rPr lang="pt-BR" sz="2000" dirty="0"/>
              <a:t>.</a:t>
            </a:r>
          </a:p>
          <a:p>
            <a:pPr marL="342900" lvl="1" indent="-342900" fontAlgn="auto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Formular propostas de apoio à regionalização do SUS nos estados brasileiros, considerando suas especificidades e as distintas dinâmicas territoriais (regiões metropolitanas, fronteiras, áreas de conservação, usos corporativos do território).</a:t>
            </a:r>
          </a:p>
          <a:p>
            <a:pPr marL="342900" lvl="1" indent="-342900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Reformular os mecanismos de transferência intergovernamental e de incentivos financeiros visando à implantação e coordenação de políticas no plano regional</a:t>
            </a:r>
          </a:p>
          <a:p>
            <a:pPr marL="342900" lvl="1" indent="-342900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Fortalecer os mecanismos de coordenação federativa no SUS e de regulação sobre o setor privado</a:t>
            </a:r>
          </a:p>
          <a:p>
            <a:pPr marL="342900" lvl="1" indent="-342900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Consolidar parcerias (</a:t>
            </a:r>
            <a:r>
              <a:rPr lang="pt-BR" sz="2000" dirty="0" err="1">
                <a:solidFill>
                  <a:srgbClr val="002060"/>
                </a:solidFill>
              </a:rPr>
              <a:t>ex</a:t>
            </a:r>
            <a:r>
              <a:rPr lang="pt-BR" sz="2000" dirty="0">
                <a:solidFill>
                  <a:srgbClr val="002060"/>
                </a:solidFill>
              </a:rPr>
              <a:t>: consórcios) baseadas em planejamento regional integrado</a:t>
            </a:r>
          </a:p>
          <a:p>
            <a:pPr marL="342900" lvl="1" indent="-342900">
              <a:spcBef>
                <a:spcPts val="9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</a:rPr>
              <a:t>Estabelecer mecanismos de organização e regulação de redes de atenção inseridos em um planejamento regional integrado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E097E-BF31-4D47-BC07-80616329C6C4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733453"/>
            <a:ext cx="5551714" cy="42089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52939" y="5034355"/>
            <a:ext cx="6438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Obrigada! </a:t>
            </a:r>
          </a:p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cristiani.machado@fiocruz.br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luciana@ensp.fiocruz.br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mariana.albuquerque@ensp.fiocruz.br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adelyne@fiocruz.br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" id="{0A27CE88-C202-4C43-A861-F5B50DCC9D11}" vid="{8E7FCC90-CB46-4FD7-9E49-275053ABA706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Tema4.thmx</Template>
  <TotalTime>10174</TotalTime>
  <Words>652</Words>
  <Application>Microsoft Office PowerPoint</Application>
  <PresentationFormat>Apresentação na tela (4:3)</PresentationFormat>
  <Paragraphs>92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Tema4</vt:lpstr>
      <vt:lpstr>1_Personalizar design</vt:lpstr>
      <vt:lpstr>2_Personalizar design</vt:lpstr>
      <vt:lpstr>Integral</vt:lpstr>
      <vt:lpstr>Regionalização no SUS</vt:lpstr>
      <vt:lpstr>introdução</vt:lpstr>
      <vt:lpstr>Regionalização no SUS</vt:lpstr>
      <vt:lpstr>Regionalização no SUS</vt:lpstr>
      <vt:lpstr>Regionalização no SUS</vt:lpstr>
      <vt:lpstr>Apresentação do PowerPoint</vt:lpstr>
      <vt:lpstr>regionalização no SUS: Desafios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Mota</dc:creator>
  <cp:lastModifiedBy>CRISTIANI VIEIRA MACHADO</cp:lastModifiedBy>
  <cp:revision>406</cp:revision>
  <cp:lastPrinted>2019-02-10T21:12:44Z</cp:lastPrinted>
  <dcterms:created xsi:type="dcterms:W3CDTF">2014-04-29T17:07:34Z</dcterms:created>
  <dcterms:modified xsi:type="dcterms:W3CDTF">2019-02-12T10:17:04Z</dcterms:modified>
</cp:coreProperties>
</file>