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3" r:id="rId3"/>
  </p:sldMasterIdLst>
  <p:sldIdLst>
    <p:sldId id="256" r:id="rId4"/>
    <p:sldId id="326" r:id="rId5"/>
    <p:sldId id="327" r:id="rId6"/>
    <p:sldId id="328" r:id="rId7"/>
    <p:sldId id="304" r:id="rId8"/>
    <p:sldId id="305" r:id="rId9"/>
    <p:sldId id="306" r:id="rId10"/>
    <p:sldId id="340" r:id="rId11"/>
    <p:sldId id="302" r:id="rId12"/>
    <p:sldId id="257" r:id="rId13"/>
    <p:sldId id="307" r:id="rId14"/>
    <p:sldId id="314" r:id="rId15"/>
    <p:sldId id="308" r:id="rId16"/>
    <p:sldId id="342" r:id="rId17"/>
    <p:sldId id="309" r:id="rId18"/>
    <p:sldId id="343" r:id="rId19"/>
    <p:sldId id="310" r:id="rId20"/>
    <p:sldId id="344" r:id="rId21"/>
    <p:sldId id="345" r:id="rId22"/>
    <p:sldId id="341" r:id="rId23"/>
    <p:sldId id="339" r:id="rId24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Estilo Mé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F5C7-378F-4632-B84A-8BBD153504EF}" type="datetimeFigureOut">
              <a:rPr lang="pt-BR" smtClean="0"/>
              <a:t>12/02/2019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E1E6-100C-474F-812D-5B2BF9FE88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979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F5C7-378F-4632-B84A-8BBD153504EF}" type="datetimeFigureOut">
              <a:rPr lang="pt-BR" smtClean="0"/>
              <a:t>12/02/2019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E1E6-100C-474F-812D-5B2BF9FE88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4846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F5C7-378F-4632-B84A-8BBD153504EF}" type="datetimeFigureOut">
              <a:rPr lang="pt-BR" smtClean="0"/>
              <a:t>12/02/2019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E1E6-100C-474F-812D-5B2BF9FE88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497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3326145"/>
            <a:ext cx="5661618" cy="1646307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8730" y="4972053"/>
            <a:ext cx="2938463" cy="514349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3372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3326145"/>
            <a:ext cx="5661618" cy="1646307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8732" y="4972054"/>
            <a:ext cx="2938463" cy="514349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19684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63A5FD2-4377-4CFD-883A-A5886C1C6C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B2E6A138-00A0-4222-8173-1C712B337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FDD25955-BEC9-4B4A-A405-56A57B017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106B-774E-44CC-8CBD-D9E6A99D0A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12/02/2019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BF50E8E7-27A8-4D56-B783-1EEF79749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C70574D2-35C3-4E44-A4C9-CEB2BF2E8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734D-D4F4-4866-8017-0FE6286B22FC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184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solidFill>
          <a:srgbClr val="6C8B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06D3C5F-2239-4334-A46C-F1F42FE1D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66380909-8798-49B2-A700-2B0534953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456FC03A-17DB-4EBB-A8DA-8778C42EA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106B-774E-44CC-8CBD-D9E6A99D0A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12/02/2019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7AB582DB-7702-4EB1-92BD-1EAA27AF0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11B91948-DB62-45E1-AAC6-5EA25679E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734D-D4F4-4866-8017-0FE6286B22FC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635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3E47866-999C-483B-B27F-ADF13A2A3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49018EB2-BF48-46D5-8466-A94CC68D6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DD8B276F-F30E-495A-A5FB-77EC02798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106B-774E-44CC-8CBD-D9E6A99D0A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12/02/2019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BCF05AA1-5DD1-461E-8D6C-45C55AECC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ECF025DB-4F19-44AC-9294-F490AA7A4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734D-D4F4-4866-8017-0FE6286B22FC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3113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E76A28C-50BA-413E-9061-2B68E949B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D9C87DBB-1338-434F-8190-6BA7C0C069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45961A52-06A8-49D5-B888-06E51C4FD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22E04A63-53AB-429F-BF4D-ECD66DFB8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106B-774E-44CC-8CBD-D9E6A99D0A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12/02/2019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DD12F0E5-33ED-4DB7-86D7-F992A0404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44133548-228D-46C2-9123-15ADB65C1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734D-D4F4-4866-8017-0FE6286B22FC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868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CD26362-A873-4087-A560-F41079795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1352AEDC-F3C2-46DD-ACA4-4E80E757A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62BCD9A8-12F5-4854-A9B8-DFF0F76B1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693BF18B-78F9-46E3-B095-43871D3459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283E39D9-DAAD-478A-B4D5-B25D8CA81D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6946DBD2-09AB-4064-AF2C-A08E1F006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106B-774E-44CC-8CBD-D9E6A99D0A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12/02/2019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9D87F20A-B5FB-45DE-8BCE-B43008100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B0A4CBF4-7ABA-4C8A-A9EA-B889DD802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734D-D4F4-4866-8017-0FE6286B22FC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9144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45967FD-B25B-4254-A49B-B146DA4B3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ECA31DB7-0C10-4251-9625-5F043072F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106B-774E-44CC-8CBD-D9E6A99D0A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12/02/2019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9845DD32-A1B2-4E53-B8BE-6CFC806B9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D9301590-1317-4E5D-B2FC-291557EA1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734D-D4F4-4866-8017-0FE6286B22FC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010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F5C7-378F-4632-B84A-8BBD153504EF}" type="datetimeFigureOut">
              <a:rPr lang="pt-BR" smtClean="0"/>
              <a:t>12/02/2019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E1E6-100C-474F-812D-5B2BF9FE88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24728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C649EEA3-405D-434F-BD64-CC77AE41F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106B-774E-44CC-8CBD-D9E6A99D0A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12/02/2019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0B960559-E411-432C-A464-F6FBE8775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934D0401-7BFC-4DD9-AB17-EBB2D528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734D-D4F4-4866-8017-0FE6286B22FC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3502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F044F9-F18A-4A09-9CBC-E09609367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2D6C795C-A9C2-447D-837D-7270B9966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F1183433-1206-42D3-A8B7-6BB5945FA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51B0D521-3BC9-4CAD-954C-F1AB70824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106B-774E-44CC-8CBD-D9E6A99D0A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12/02/2019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19EA4386-E8F2-42E2-9533-254750116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A46E5A24-37F8-43A7-A65B-04B3D6C00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734D-D4F4-4866-8017-0FE6286B22FC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9856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61F0278-4121-46A8-AEF0-F8589D1B4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8F132A8C-0EAD-4732-8368-499BC6C345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6D923CF2-FFD8-46B1-8A86-7DD53C57F9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C70FCF49-CFF5-47C4-874D-18085AB94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106B-774E-44CC-8CBD-D9E6A99D0A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12/02/2019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80E85669-754A-4A07-A85C-D853F33DA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D3EA89CA-45EA-45AB-8574-BC22FB0BF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734D-D4F4-4866-8017-0FE6286B22FC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2194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96077EB-3F97-4F4E-892F-A5373D2CE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972C0DC8-DC2E-4760-BEBB-B1998E36E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CD4085E9-B468-4C4C-A626-6B0A09F18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106B-774E-44CC-8CBD-D9E6A99D0A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12/02/2019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49459354-F946-4F1F-92C4-ECC242351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ED25C213-C696-472D-BE4D-141FED4BD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734D-D4F4-4866-8017-0FE6286B22FC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7485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3A02DE41-3591-4C0A-9B08-6FFB13D31B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0DDDF885-F7CA-41A2-856C-C24BB33E1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E6C346D8-2AD1-4256-BECB-0D578C479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106B-774E-44CC-8CBD-D9E6A99D0A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12/02/2019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8845F30A-EDDA-481E-895E-F04760398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C008A0A4-BE14-47F7-A8D8-E2B94D6EA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734D-D4F4-4866-8017-0FE6286B22FC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026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F5C7-378F-4632-B84A-8BBD153504EF}" type="datetimeFigureOut">
              <a:rPr lang="pt-BR" smtClean="0"/>
              <a:t>12/02/2019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E1E6-100C-474F-812D-5B2BF9FE88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4345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F5C7-378F-4632-B84A-8BBD153504EF}" type="datetimeFigureOut">
              <a:rPr lang="pt-BR" smtClean="0"/>
              <a:t>12/02/2019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E1E6-100C-474F-812D-5B2BF9FE88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047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F5C7-378F-4632-B84A-8BBD153504EF}" type="datetimeFigureOut">
              <a:rPr lang="pt-BR" smtClean="0"/>
              <a:t>12/02/2019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E1E6-100C-474F-812D-5B2BF9FE88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25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F5C7-378F-4632-B84A-8BBD153504EF}" type="datetimeFigureOut">
              <a:rPr lang="pt-BR" smtClean="0"/>
              <a:t>12/02/2019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E1E6-100C-474F-812D-5B2BF9FE88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796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F5C7-378F-4632-B84A-8BBD153504EF}" type="datetimeFigureOut">
              <a:rPr lang="pt-BR" smtClean="0"/>
              <a:t>12/02/2019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E1E6-100C-474F-812D-5B2BF9FE88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4938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F5C7-378F-4632-B84A-8BBD153504EF}" type="datetimeFigureOut">
              <a:rPr lang="pt-BR" smtClean="0"/>
              <a:t>12/02/2019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E1E6-100C-474F-812D-5B2BF9FE88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3416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F5C7-378F-4632-B84A-8BBD153504EF}" type="datetimeFigureOut">
              <a:rPr lang="pt-BR" smtClean="0"/>
              <a:t>12/02/2019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3E1E6-100C-474F-812D-5B2BF9FE88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899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5F5C7-378F-4632-B84A-8BBD153504EF}" type="datetimeFigureOut">
              <a:rPr lang="pt-BR" smtClean="0"/>
              <a:t>12/02/2019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3E1E6-100C-474F-812D-5B2BF9FE88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082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9" y="1600203"/>
            <a:ext cx="848201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625488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defTabSz="457200"/>
            <a:fld id="{537D1D7B-70B5-9D4F-A9E5-525C1090DAAC}" type="datetime4">
              <a:rPr lang="en-US" smtClean="0"/>
              <a:pPr defTabSz="457200"/>
              <a:t>February 12,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1" y="6437449"/>
            <a:ext cx="384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pPr defTabSz="457200"/>
            <a:fld id="{7FE0505B-37A8-D24C-BEF3-C2D216B51C70}" type="slidenum">
              <a:rPr lang="en-US" smtClean="0"/>
              <a:pPr defTabSz="45720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0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602C670E-7DC1-4ABF-A75C-85EE57EBF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CB6B2EC3-C7AC-4CD9-A497-377F592E0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DDF06D6C-7139-48B0-B50E-E6EF68AB4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D106B-774E-44CC-8CBD-D9E6A99D0A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12/02/2019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FDE67A71-DC2D-4A6A-B50F-D433084809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38B442F2-FD98-4962-94B3-1C62586983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8734D-D4F4-4866-8017-0FE6286B22FC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44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/>
          <p:cNvSpPr txBox="1">
            <a:spLocks/>
          </p:cNvSpPr>
          <p:nvPr/>
        </p:nvSpPr>
        <p:spPr>
          <a:xfrm>
            <a:off x="0" y="1844824"/>
            <a:ext cx="9144000" cy="2016224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pt-B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200" dirty="0">
                <a:solidFill>
                  <a:schemeClr val="bg1"/>
                </a:solidFill>
              </a:rPr>
              <a:t>PESQUISA NACIONAL DAS</a:t>
            </a:r>
          </a:p>
          <a:p>
            <a:r>
              <a:rPr lang="pt-BR" sz="3200" dirty="0">
                <a:solidFill>
                  <a:schemeClr val="bg1"/>
                </a:solidFill>
              </a:rPr>
              <a:t> COMISSÕES INTERGESTORES REGIONAIS – CIR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819682" y="4077072"/>
            <a:ext cx="55446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accent3">
                    <a:lumMod val="75000"/>
                  </a:schemeClr>
                </a:solidFill>
              </a:rPr>
              <a:t>Primeira Fase</a:t>
            </a:r>
          </a:p>
          <a:p>
            <a:pPr algn="ctr"/>
            <a:r>
              <a:rPr lang="pt-BR" sz="2800" dirty="0">
                <a:solidFill>
                  <a:schemeClr val="accent3">
                    <a:lumMod val="75000"/>
                  </a:schemeClr>
                </a:solidFill>
              </a:rPr>
              <a:t>Resultados 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Selecionados</a:t>
            </a:r>
          </a:p>
          <a:p>
            <a:pPr algn="ctr"/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(Rio de janeiro)</a:t>
            </a:r>
            <a:endParaRPr lang="pt-BR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="" xmlns:a16="http://schemas.microsoft.com/office/drawing/2014/main" id="{0FB5BD07-9D9B-4EE2-AEAB-6837120E9E10}"/>
              </a:ext>
            </a:extLst>
          </p:cNvPr>
          <p:cNvSpPr txBox="1"/>
          <p:nvPr/>
        </p:nvSpPr>
        <p:spPr>
          <a:xfrm>
            <a:off x="190154" y="5750004"/>
            <a:ext cx="21299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3">
                    <a:lumMod val="75000"/>
                  </a:schemeClr>
                </a:solidFill>
              </a:rPr>
              <a:t>Assis </a:t>
            </a:r>
            <a:r>
              <a:rPr lang="pt-BR" sz="2400" b="1" dirty="0" err="1">
                <a:solidFill>
                  <a:schemeClr val="accent3">
                    <a:lumMod val="75000"/>
                  </a:schemeClr>
                </a:solidFill>
              </a:rPr>
              <a:t>Mafort</a:t>
            </a:r>
            <a:endParaRPr lang="pt-BR" sz="24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DCS/ENSP/FIOCRUZ</a:t>
            </a:r>
            <a:endParaRPr lang="pt-BR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3" name="Imagem 12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89" y="246649"/>
            <a:ext cx="2114529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m 13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836" y="140333"/>
            <a:ext cx="1802616" cy="946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24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435280" cy="490066"/>
          </a:xfrm>
        </p:spPr>
        <p:txBody>
          <a:bodyPr>
            <a:noAutofit/>
          </a:bodyPr>
          <a:lstStyle/>
          <a:p>
            <a:r>
              <a:rPr lang="pt-BR" sz="2800" dirty="0"/>
              <a:t>Distribuição do Total de Questionários por UF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8640960" cy="587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811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/>
          <p:cNvSpPr txBox="1">
            <a:spLocks/>
          </p:cNvSpPr>
          <p:nvPr/>
        </p:nvSpPr>
        <p:spPr>
          <a:xfrm>
            <a:off x="0" y="2132856"/>
            <a:ext cx="9144000" cy="2016224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pt-B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b="1" dirty="0">
                <a:solidFill>
                  <a:schemeClr val="bg1"/>
                </a:solidFill>
              </a:rPr>
              <a:t>PERFIL DOS (as) COORDENADORES (AS) </a:t>
            </a:r>
          </a:p>
          <a:p>
            <a:r>
              <a:rPr lang="pt-BR" sz="2800" b="1" dirty="0">
                <a:solidFill>
                  <a:schemeClr val="bg1"/>
                </a:solidFill>
              </a:rPr>
              <a:t>DAS CIR</a:t>
            </a:r>
          </a:p>
        </p:txBody>
      </p:sp>
    </p:spTree>
    <p:extLst>
      <p:ext uri="{BB962C8B-B14F-4D97-AF65-F5344CB8AC3E}">
        <p14:creationId xmlns:p14="http://schemas.microsoft.com/office/powerpoint/2010/main" val="70186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164456"/>
              </p:ext>
            </p:extLst>
          </p:nvPr>
        </p:nvGraphicFramePr>
        <p:xfrm>
          <a:off x="0" y="0"/>
          <a:ext cx="9144000" cy="6716985"/>
        </p:xfrm>
        <a:graphic>
          <a:graphicData uri="http://schemas.openxmlformats.org/drawingml/2006/table">
            <a:tbl>
              <a:tblPr firstRow="1" firstCol="1" bandRow="1"/>
              <a:tblGrid>
                <a:gridCol w="2627784"/>
                <a:gridCol w="3024336"/>
                <a:gridCol w="3491880"/>
              </a:tblGrid>
              <a:tr h="71216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Variáveis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29" marR="50129" marT="6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Indicador (%CIR) -Brasil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Indicador </a:t>
                      </a:r>
                      <a:r>
                        <a:rPr lang="pt-BR" sz="20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(N.</a:t>
                      </a:r>
                      <a:r>
                        <a:rPr lang="pt-BR" sz="2000" b="1" kern="1200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0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CIR</a:t>
                      </a:r>
                      <a:r>
                        <a:rPr lang="pt-BR" sz="20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 - RJ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67146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Sexo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29" marR="50129" marT="6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Mulher (55,3%)</a:t>
                      </a:r>
                      <a:endParaRPr lang="pt-BR" sz="2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20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Mulher (7); homem</a:t>
                      </a:r>
                      <a:r>
                        <a:rPr lang="pt-BR" sz="2000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(2)</a:t>
                      </a:r>
                      <a:endParaRPr lang="pt-BR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  <a:tr h="74995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Cor/Etnia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29" marR="50129" marT="6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Branca (62,7%)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Branca (8); pardo (1)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  <a:tr h="73089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Idade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29" marR="50129" marT="6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Até 50 (55,5%)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Acima de 50 (44,5%)</a:t>
                      </a:r>
                      <a:endParaRPr lang="pt-BR" sz="2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Até 50 (2)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Acima de 50 (7)</a:t>
                      </a:r>
                      <a:endParaRPr lang="pt-BR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  <a:tr h="106025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Nível de Instrução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29" marR="50129" marT="6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Especialização (45,9%), 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superior completo (27,9%)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Graduação/especial.</a:t>
                      </a:r>
                      <a:r>
                        <a:rPr lang="pt-BR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(2)</a:t>
                      </a:r>
                      <a:endParaRPr lang="pt-BR" sz="2000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20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mestrado</a:t>
                      </a:r>
                      <a:r>
                        <a:rPr lang="pt-BR" sz="2000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(6)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doutorado (1)</a:t>
                      </a:r>
                      <a:endParaRPr lang="pt-BR" sz="2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  <a:tr h="84006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Profissão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29" marR="50129" marT="6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Enfermeiro (24,2%), 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administrador (15,2%)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Enfermeiro (3)</a:t>
                      </a:r>
                      <a:r>
                        <a:rPr lang="pt-B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Médico (2)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Farmacêutico, psicólogo,</a:t>
                      </a:r>
                      <a:r>
                        <a:rPr lang="pt-BR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sanitarista, </a:t>
                      </a:r>
                      <a:r>
                        <a:rPr lang="pt-BR" sz="20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funcion</a:t>
                      </a:r>
                      <a:r>
                        <a:rPr lang="pt-BR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pt-BR" sz="200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públ</a:t>
                      </a:r>
                      <a:r>
                        <a:rPr lang="pt-BR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pt-B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(1)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  <a:tr h="74995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Ano de posse como coordenador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29" marR="50129" marT="6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2017 (44,9%), </a:t>
                      </a:r>
                      <a:endParaRPr lang="pt-BR" sz="2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2015 (22,4%)</a:t>
                      </a:r>
                      <a:endParaRPr lang="pt-BR" sz="2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20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2010 (3)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2012-2014</a:t>
                      </a:r>
                      <a:r>
                        <a:rPr lang="pt-BR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(4)</a:t>
                      </a:r>
                      <a:endParaRPr lang="pt-BR" sz="2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  <a:tr h="74995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Número de mandatos anteriores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29" marR="50129" marT="6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Nenhum (67,7%)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Nenhum (5)</a:t>
                      </a:r>
                      <a:r>
                        <a:rPr lang="pt-BR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; 4 ou mais (4)</a:t>
                      </a:r>
                      <a:r>
                        <a:rPr lang="pt-B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43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/>
          <p:cNvSpPr txBox="1">
            <a:spLocks/>
          </p:cNvSpPr>
          <p:nvPr/>
        </p:nvSpPr>
        <p:spPr>
          <a:xfrm>
            <a:off x="0" y="2132856"/>
            <a:ext cx="9144000" cy="2016224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pt-B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b="1" dirty="0">
                <a:solidFill>
                  <a:schemeClr val="bg1"/>
                </a:solidFill>
              </a:rPr>
              <a:t>PROCESSO DE IMPLEMENTAÇÃO</a:t>
            </a:r>
          </a:p>
        </p:txBody>
      </p:sp>
    </p:spTree>
    <p:extLst>
      <p:ext uri="{BB962C8B-B14F-4D97-AF65-F5344CB8AC3E}">
        <p14:creationId xmlns:p14="http://schemas.microsoft.com/office/powerpoint/2010/main" val="47388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360209"/>
              </p:ext>
            </p:extLst>
          </p:nvPr>
        </p:nvGraphicFramePr>
        <p:xfrm>
          <a:off x="0" y="22991"/>
          <a:ext cx="9144000" cy="6747551"/>
        </p:xfrm>
        <a:graphic>
          <a:graphicData uri="http://schemas.openxmlformats.org/drawingml/2006/table">
            <a:tbl>
              <a:tblPr firstRow="1" firstCol="1" bandRow="1"/>
              <a:tblGrid>
                <a:gridCol w="2771800"/>
                <a:gridCol w="3024336"/>
                <a:gridCol w="3347864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Variáveis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29" marR="50129" marT="6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Indicador (%CIR) -Brasil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Indicador </a:t>
                      </a:r>
                      <a:r>
                        <a:rPr lang="pt-BR" sz="20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(N.</a:t>
                      </a:r>
                      <a:r>
                        <a:rPr lang="pt-BR" sz="2000" b="1" kern="1200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0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CIR</a:t>
                      </a:r>
                      <a:r>
                        <a:rPr lang="pt-BR" sz="20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 - RJ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671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Principal espaço anterior de condução da regionalização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CGR (53%) e CIB regional (22,6%)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effectLst/>
                        </a:rPr>
                        <a:t>CGR (8);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effectLst/>
                        </a:rPr>
                        <a:t>consórcio</a:t>
                      </a:r>
                      <a:r>
                        <a:rPr lang="pt-BR" sz="2000" baseline="0" dirty="0" smtClean="0">
                          <a:effectLst/>
                        </a:rPr>
                        <a:t> </a:t>
                      </a:r>
                      <a:r>
                        <a:rPr lang="pt-BR" sz="2000" baseline="0" dirty="0" err="1" smtClean="0">
                          <a:effectLst/>
                        </a:rPr>
                        <a:t>interm</a:t>
                      </a:r>
                      <a:r>
                        <a:rPr lang="pt-BR" sz="2000" baseline="0" dirty="0" smtClean="0">
                          <a:effectLst/>
                        </a:rPr>
                        <a:t>. (1)</a:t>
                      </a:r>
                      <a:endParaRPr lang="pt-BR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  <a:tr h="749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Ator/instância de onde partiu a iniciativa de implementação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SES (50,5%) e CIB (28,8%)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SES (6); 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CIB,</a:t>
                      </a:r>
                      <a:r>
                        <a:rPr lang="pt-BR" sz="2000" baseline="0" dirty="0" smtClean="0">
                          <a:effectLst/>
                        </a:rPr>
                        <a:t> MS, outro (1)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  <a:tr h="7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Modalidade de ato legal de instituição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Deliberação CIB (74,4%)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effectLst/>
                        </a:rPr>
                        <a:t>Deliberação CIB (8); Port.</a:t>
                      </a:r>
                      <a:r>
                        <a:rPr lang="pt-BR" sz="2000" baseline="0" dirty="0" smtClean="0">
                          <a:effectLst/>
                        </a:rPr>
                        <a:t> </a:t>
                      </a:r>
                      <a:r>
                        <a:rPr lang="pt-BR" sz="2000" baseline="0" dirty="0" err="1" smtClean="0">
                          <a:effectLst/>
                        </a:rPr>
                        <a:t>Gab</a:t>
                      </a:r>
                      <a:r>
                        <a:rPr lang="pt-BR" sz="2000" baseline="0" dirty="0" smtClean="0">
                          <a:effectLst/>
                        </a:rPr>
                        <a:t>-SES (1)</a:t>
                      </a:r>
                      <a:endParaRPr lang="pt-BR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  <a:tr h="7359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Ano do ato legal de instituição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2011 (35,5%), 2012 (23%) e </a:t>
                      </a:r>
                      <a:endParaRPr lang="pt-BR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2004 </a:t>
                      </a:r>
                      <a:r>
                        <a:rPr lang="pt-BR" sz="1600" dirty="0">
                          <a:effectLst/>
                        </a:rPr>
                        <a:t>(12%)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 (7); 2012 (2)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  <a:tr h="8277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Forma de adesão dos municípios da região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Imediata e completa (78,6%)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effectLst/>
                        </a:rPr>
                        <a:t>Imediata e completa (8);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Imediata, mas parcial</a:t>
                      </a:r>
                      <a:r>
                        <a:rPr lang="pt-BR" sz="20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(1)</a:t>
                      </a:r>
                      <a:endParaRPr lang="pt-BR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  <a:tr h="749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Instância/ator que conduziu o processo de implementação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CIB (50,9%), DRS/SES (13,8%) e </a:t>
                      </a:r>
                      <a:r>
                        <a:rPr lang="pt-BR" sz="160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Gab</a:t>
                      </a:r>
                      <a:r>
                        <a:rPr lang="pt-BR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-SES (13,8%)</a:t>
                      </a:r>
                      <a:endParaRPr lang="pt-BR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Grupo</a:t>
                      </a:r>
                      <a:r>
                        <a:rPr lang="pt-BR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SES-mun. (3); GAB-SES (3); CIB (2); outra (1)</a:t>
                      </a:r>
                      <a:endParaRPr lang="pt-BR" sz="2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  <a:tr h="749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Forma de participação do MS na implementação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Nenhuma (39,6%), Acompanhou (38,9%)</a:t>
                      </a:r>
                      <a:endParaRPr lang="pt-BR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Suporte </a:t>
                      </a:r>
                      <a:r>
                        <a:rPr lang="pt-BR" sz="20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</a:t>
                      </a:r>
                      <a:r>
                        <a:rPr lang="pt-BR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e/ou </a:t>
                      </a:r>
                      <a:r>
                        <a:rPr lang="pt-BR" sz="20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</a:t>
                      </a:r>
                      <a:r>
                        <a:rPr lang="pt-BR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(5);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Acompanhou processo (2)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Não sabe/nenhuma (2) </a:t>
                      </a:r>
                      <a:endParaRPr lang="pt-BR" sz="2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  <a:tr h="7499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</a:rPr>
                        <a:t>Número de interrupções desde a implementação</a:t>
                      </a:r>
                      <a:endParaRPr lang="pt-BR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</a:rPr>
                        <a:t>Nenhuma (78,1%)</a:t>
                      </a:r>
                      <a:endParaRPr lang="pt-BR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Nenhuma (8); uma  (1)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611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/>
          <p:cNvSpPr txBox="1">
            <a:spLocks/>
          </p:cNvSpPr>
          <p:nvPr/>
        </p:nvSpPr>
        <p:spPr>
          <a:xfrm>
            <a:off x="0" y="2132856"/>
            <a:ext cx="9144000" cy="2016224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pt-B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b="1" dirty="0">
                <a:solidFill>
                  <a:schemeClr val="bg1"/>
                </a:solidFill>
              </a:rPr>
              <a:t>ESTRUTURA</a:t>
            </a:r>
          </a:p>
        </p:txBody>
      </p:sp>
    </p:spTree>
    <p:extLst>
      <p:ext uri="{BB962C8B-B14F-4D97-AF65-F5344CB8AC3E}">
        <p14:creationId xmlns:p14="http://schemas.microsoft.com/office/powerpoint/2010/main" val="2384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00913"/>
              </p:ext>
            </p:extLst>
          </p:nvPr>
        </p:nvGraphicFramePr>
        <p:xfrm>
          <a:off x="0" y="116632"/>
          <a:ext cx="9144000" cy="7014648"/>
        </p:xfrm>
        <a:graphic>
          <a:graphicData uri="http://schemas.openxmlformats.org/drawingml/2006/table">
            <a:tbl>
              <a:tblPr firstRow="1" firstCol="1" bandRow="1"/>
              <a:tblGrid>
                <a:gridCol w="3075724"/>
                <a:gridCol w="3034138"/>
                <a:gridCol w="3034138"/>
              </a:tblGrid>
              <a:tr h="71216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Variáveis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29" marR="50129" marT="6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Indicador (%CIR) -Brasil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Indicador </a:t>
                      </a:r>
                      <a:r>
                        <a:rPr lang="pt-BR" sz="20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(N.</a:t>
                      </a:r>
                      <a:r>
                        <a:rPr lang="pt-BR" sz="2000" b="1" kern="1200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0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CIR</a:t>
                      </a:r>
                      <a:r>
                        <a:rPr lang="pt-BR" sz="20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 - RJ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671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Lócus de inserção institucional/organizacional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DRS/SES (38%) ou CIB (34,6%)</a:t>
                      </a:r>
                      <a:endParaRPr lang="pt-BR" sz="2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GAB-SES (6); </a:t>
                      </a:r>
                      <a:r>
                        <a:rPr lang="pt-BR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DRS-SES </a:t>
                      </a:r>
                      <a:r>
                        <a:rPr lang="pt-BR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</a:t>
                      </a:r>
                      <a:r>
                        <a:rPr lang="pt-BR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CIB </a:t>
                      </a:r>
                      <a:r>
                        <a:rPr lang="pt-BR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(1)</a:t>
                      </a:r>
                      <a:endParaRPr lang="pt-BR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  <a:tr h="749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Sede administrativa e operacional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Espaço próprio SES (58,5%)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Alugado SES (3); próprio</a:t>
                      </a:r>
                      <a:r>
                        <a:rPr lang="pt-BR" sz="2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SES (2); alugado </a:t>
                      </a:r>
                      <a:r>
                        <a:rPr lang="pt-BR" sz="20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Mun</a:t>
                      </a:r>
                      <a:r>
                        <a:rPr lang="pt-BR" sz="2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(2)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  <a:tr h="73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Número de salas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Uma (85,5%)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Uma (4);</a:t>
                      </a:r>
                      <a:r>
                        <a:rPr lang="pt-BR" sz="20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BR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duas (3); três(2)</a:t>
                      </a:r>
                      <a:endParaRPr lang="pt-BR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  <a:tr h="1060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Número de computadores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Um (60,1%)</a:t>
                      </a:r>
                      <a:endParaRPr lang="pt-BR" sz="2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Dois (6); </a:t>
                      </a:r>
                      <a:r>
                        <a:rPr lang="pt-BR" sz="20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três-seis</a:t>
                      </a:r>
                      <a:r>
                        <a:rPr lang="pt-BR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(3)</a:t>
                      </a:r>
                      <a:endParaRPr lang="pt-BR" sz="2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  <a:tr h="8400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Número de telefones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Um (56,5%)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</a:rPr>
                        <a:t>Um (7); dois (2)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  <a:tr h="749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Acesso à internet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Sim (90,1%)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 (9)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  <a:tr h="749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Situação secretaria executiva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Completamente implementada (73,7%)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effectLst/>
                        </a:rPr>
                        <a:t>Completamente implementada (9)</a:t>
                      </a:r>
                      <a:endParaRPr lang="pt-BR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  <a:tr h="749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Número funcionários da secretaria executiva</a:t>
                      </a:r>
                      <a:endParaRPr lang="pt-BR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Um (47,2%) ou dois (21,9%)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 (1); </a:t>
                      </a:r>
                      <a:r>
                        <a:rPr lang="pt-BR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Dois (6); três (2)</a:t>
                      </a:r>
                      <a:endParaRPr lang="pt-BR" sz="2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98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/>
          <p:cNvSpPr txBox="1">
            <a:spLocks/>
          </p:cNvSpPr>
          <p:nvPr/>
        </p:nvSpPr>
        <p:spPr>
          <a:xfrm>
            <a:off x="0" y="2132856"/>
            <a:ext cx="9144000" cy="2016224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pt-B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dirty="0">
                <a:solidFill>
                  <a:schemeClr val="bg1"/>
                </a:solidFill>
              </a:rPr>
              <a:t>ORGANIZAÇÃO </a:t>
            </a:r>
          </a:p>
          <a:p>
            <a:r>
              <a:rPr lang="pt-BR" sz="2800" dirty="0">
                <a:solidFill>
                  <a:schemeClr val="bg1"/>
                </a:solidFill>
              </a:rPr>
              <a:t>POLÍTICO-INSTITUCIONAL </a:t>
            </a:r>
          </a:p>
          <a:p>
            <a:r>
              <a:rPr lang="pt-BR" sz="2800" dirty="0">
                <a:solidFill>
                  <a:schemeClr val="bg1"/>
                </a:solidFill>
              </a:rPr>
              <a:t>E DINÂMICA DE</a:t>
            </a:r>
            <a:br>
              <a:rPr lang="pt-BR" sz="2800" dirty="0">
                <a:solidFill>
                  <a:schemeClr val="bg1"/>
                </a:solidFill>
              </a:rPr>
            </a:br>
            <a:r>
              <a:rPr lang="pt-BR" sz="2800" dirty="0">
                <a:solidFill>
                  <a:schemeClr val="bg1"/>
                </a:solidFill>
              </a:rPr>
              <a:t>FUNCIONAMENTO</a:t>
            </a:r>
          </a:p>
        </p:txBody>
      </p:sp>
    </p:spTree>
    <p:extLst>
      <p:ext uri="{BB962C8B-B14F-4D97-AF65-F5344CB8AC3E}">
        <p14:creationId xmlns:p14="http://schemas.microsoft.com/office/powerpoint/2010/main" val="74915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88531"/>
              </p:ext>
            </p:extLst>
          </p:nvPr>
        </p:nvGraphicFramePr>
        <p:xfrm>
          <a:off x="0" y="116632"/>
          <a:ext cx="9144000" cy="6624735"/>
        </p:xfrm>
        <a:graphic>
          <a:graphicData uri="http://schemas.openxmlformats.org/drawingml/2006/table">
            <a:tbl>
              <a:tblPr firstRow="1" firstCol="1" bandRow="1"/>
              <a:tblGrid>
                <a:gridCol w="2843808"/>
                <a:gridCol w="2664296"/>
                <a:gridCol w="3635896"/>
              </a:tblGrid>
              <a:tr h="85550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Variáveis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29" marR="50129" marT="6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Indicador (%CIR) -Brasil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20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Indicador </a:t>
                      </a:r>
                      <a:r>
                        <a:rPr lang="pt-BR" sz="20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(N.</a:t>
                      </a:r>
                      <a:r>
                        <a:rPr lang="pt-BR" sz="2000" b="1" kern="1200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0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CIR</a:t>
                      </a:r>
                      <a:r>
                        <a:rPr lang="pt-BR" sz="20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 - RJ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8066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Tipo de regimento interno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Padronizado-SES (54,4%)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effectLst/>
                        </a:rPr>
                        <a:t>Padronizado-SES (9)</a:t>
                      </a:r>
                      <a:endParaRPr lang="pt-BR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  <a:tr h="900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Forma de elaboração do RI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Grupo de trabalho-SES/SMS (30,4%), CIB (27,2%)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Compartilhada: COSEMS</a:t>
                      </a:r>
                      <a:r>
                        <a:rPr lang="pt-BR" sz="18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(4); CIB (2); GT (3)</a:t>
                      </a:r>
                      <a:endParaRPr lang="pt-BR" sz="1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  <a:tr h="8780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Composição do colegiado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Todos SMS (99,5%), diretores DRS-SES (78,1%), diretores COSEMS (64,3%)</a:t>
                      </a:r>
                      <a:endParaRPr lang="pt-BR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</a:rPr>
                        <a:t>Todos SMS (9);</a:t>
                      </a:r>
                      <a:r>
                        <a:rPr lang="pt-BR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800" dirty="0" smtClean="0">
                          <a:solidFill>
                            <a:srgbClr val="C00000"/>
                          </a:solidFill>
                          <a:effectLst/>
                        </a:rPr>
                        <a:t>diretores COSEMS (8); nível</a:t>
                      </a:r>
                      <a:r>
                        <a:rPr lang="pt-BR" sz="1800" baseline="0" dirty="0" smtClean="0">
                          <a:solidFill>
                            <a:srgbClr val="C00000"/>
                          </a:solidFill>
                          <a:effectLst/>
                        </a:rPr>
                        <a:t> central –SES (7); </a:t>
                      </a:r>
                      <a:r>
                        <a:rPr lang="pt-BR" sz="18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super</a:t>
                      </a:r>
                      <a:r>
                        <a:rPr lang="pt-BR" sz="1800" baseline="0" dirty="0" smtClean="0">
                          <a:solidFill>
                            <a:srgbClr val="C00000"/>
                          </a:solidFill>
                          <a:effectLst/>
                        </a:rPr>
                        <a:t>/</a:t>
                      </a:r>
                      <a:r>
                        <a:rPr lang="pt-BR" sz="18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diret</a:t>
                      </a:r>
                      <a:r>
                        <a:rPr lang="pt-BR" sz="1800" baseline="0" dirty="0" smtClean="0">
                          <a:solidFill>
                            <a:srgbClr val="C00000"/>
                          </a:solidFill>
                          <a:effectLst/>
                        </a:rPr>
                        <a:t>. </a:t>
                      </a:r>
                      <a:r>
                        <a:rPr lang="pt-BR" sz="1800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region</a:t>
                      </a:r>
                      <a:r>
                        <a:rPr lang="pt-BR" sz="1800" baseline="0" dirty="0" smtClean="0">
                          <a:solidFill>
                            <a:srgbClr val="C00000"/>
                          </a:solidFill>
                          <a:effectLst/>
                        </a:rPr>
                        <a:t>-SES (2); apoiador-COSEMS (2)</a:t>
                      </a:r>
                      <a:endParaRPr lang="pt-BR" sz="18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  <a:tr h="12736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Áreas de vinculação dos representantes da SES membros da CIR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Vigilâncias (55,5%), Atenção básica (53,2%), planejamento (43,5%) e regulação (43,1%)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planejamento  (4); </a:t>
                      </a:r>
                      <a:r>
                        <a:rPr lang="pt-BR" sz="1800" dirty="0" smtClean="0">
                          <a:effectLst/>
                        </a:rPr>
                        <a:t>Vigilâncias  (2);</a:t>
                      </a:r>
                      <a:r>
                        <a:rPr lang="pt-BR" sz="1800" baseline="0" dirty="0" smtClean="0">
                          <a:effectLst/>
                        </a:rPr>
                        <a:t> </a:t>
                      </a:r>
                      <a:r>
                        <a:rPr lang="pt-BR" sz="1800" dirty="0" smtClean="0">
                          <a:effectLst/>
                        </a:rPr>
                        <a:t>Atenção básica (1)</a:t>
                      </a:r>
                      <a:endParaRPr lang="pt-B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  <a:tr h="1009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Presença e tipo de inserção dos suplentes em reuniões da CIR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Em reuniões técnicas e consensos (voz e voto) (50,9%)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effectLst/>
                        </a:rPr>
                        <a:t>Em reuniões técnicas e consensos (voz e voto) (7)</a:t>
                      </a:r>
                      <a:endParaRPr lang="pt-BR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  <a:tr h="900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Critérios de definição dos membros da coordenação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Indicação SES (34,8%), eleição </a:t>
                      </a:r>
                      <a:r>
                        <a:rPr lang="pt-BR" sz="1600" dirty="0" err="1">
                          <a:effectLst/>
                        </a:rPr>
                        <a:t>predom</a:t>
                      </a:r>
                      <a:r>
                        <a:rPr lang="pt-BR" sz="1600" dirty="0">
                          <a:effectLst/>
                        </a:rPr>
                        <a:t>. municipal (25,6%), indicação COSEMS (21,9%)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solidFill>
                            <a:srgbClr val="C00000"/>
                          </a:solidFill>
                          <a:effectLst/>
                        </a:rPr>
                        <a:t>Indicação SES (5); indicação COSEMS (2); sem coordenação</a:t>
                      </a:r>
                      <a:r>
                        <a:rPr lang="pt-BR" sz="1800" baseline="0" dirty="0" smtClean="0">
                          <a:solidFill>
                            <a:srgbClr val="C00000"/>
                          </a:solidFill>
                          <a:effectLst/>
                        </a:rPr>
                        <a:t> (4)</a:t>
                      </a:r>
                      <a:endParaRPr lang="pt-BR" sz="18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B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55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177488"/>
              </p:ext>
            </p:extLst>
          </p:nvPr>
        </p:nvGraphicFramePr>
        <p:xfrm>
          <a:off x="0" y="116633"/>
          <a:ext cx="9144000" cy="6539178"/>
        </p:xfrm>
        <a:graphic>
          <a:graphicData uri="http://schemas.openxmlformats.org/drawingml/2006/table">
            <a:tbl>
              <a:tblPr firstRow="1" firstCol="1" bandRow="1"/>
              <a:tblGrid>
                <a:gridCol w="2843808"/>
                <a:gridCol w="3168352"/>
                <a:gridCol w="3131840"/>
              </a:tblGrid>
              <a:tr h="77181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Variáveis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29" marR="50129" marT="69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Indicador (%CIR) -Brasil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Indicador </a:t>
                      </a:r>
                      <a:r>
                        <a:rPr lang="pt-BR" sz="14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(N.</a:t>
                      </a:r>
                      <a:r>
                        <a:rPr lang="pt-BR" sz="1400" b="1" kern="1200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4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CIR</a:t>
                      </a:r>
                      <a:r>
                        <a:rPr lang="pt-BR" sz="14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 - RJ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727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Tempo de duração do mandato da coordenação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24 meses (31,1%), indeterminado (19,6%), tempo do cargo de origem (15,7%), 12 meses (14,3%)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Indeterminado (3); sem</a:t>
                      </a:r>
                      <a:r>
                        <a:rPr lang="pt-BR" sz="1400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mesa diretora (3); outro (3)</a:t>
                      </a:r>
                      <a:endParaRPr lang="pt-BR" sz="1400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  <a:tr h="5887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Número de interrupções de mandato da coordenação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Nenhum (81,6%)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</a:rPr>
                        <a:t>Nenhum (9)</a:t>
                      </a: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Quórum mínimo para o início das reuniões regulares (1ª chamada)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&gt;50% a 60% membros (82%)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</a:rPr>
                        <a:t>&gt;50% a 60% membros (9)</a:t>
                      </a: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Frequência média estimada anual de comparecimento às reuniões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&gt;70% dos</a:t>
                      </a:r>
                      <a:r>
                        <a:rPr lang="pt-BR" sz="1400" baseline="0" dirty="0" smtClean="0">
                          <a:effectLst/>
                        </a:rPr>
                        <a:t> </a:t>
                      </a:r>
                      <a:r>
                        <a:rPr lang="pt-BR" sz="1400" dirty="0" smtClean="0">
                          <a:effectLst/>
                        </a:rPr>
                        <a:t>membros (65,6%),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</a:rPr>
                        <a:t>&gt;60% a 70% membros (2)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</a:rPr>
                        <a:t>&gt;70% dos</a:t>
                      </a:r>
                      <a:r>
                        <a:rPr lang="pt-BR" sz="1400" baseline="0" dirty="0" smtClean="0">
                          <a:effectLst/>
                        </a:rPr>
                        <a:t> </a:t>
                      </a:r>
                      <a:r>
                        <a:rPr lang="pt-BR" sz="1400" dirty="0" smtClean="0">
                          <a:effectLst/>
                        </a:rPr>
                        <a:t>membros (7)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  <a:tr h="9104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Possibilidade de participação da população em reuniões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Pode assistir a reunião inteira (31,8%),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Pode assistir o debate, mas não a votação (29,7%)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Apenas pessoas convidadas</a:t>
                      </a:r>
                      <a:r>
                        <a:rPr lang="pt-BR" sz="1400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podem assistir (8) </a:t>
                      </a:r>
                      <a:endParaRPr lang="pt-BR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D1"/>
                    </a:solidFill>
                  </a:tcPr>
                </a:tc>
              </a:tr>
              <a:tr h="8127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Forma de participação dos convidados externos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Podem participar dos debates e realizar informes, mas não votam (70,7%)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Apenas</a:t>
                      </a:r>
                      <a:r>
                        <a:rPr lang="pt-BR" sz="1400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realizam informes (5); </a:t>
                      </a:r>
                      <a:r>
                        <a:rPr lang="pt-BR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Participam debates (2) Só assistem (2)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  <a:tr h="8127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Temas</a:t>
                      </a:r>
                      <a:r>
                        <a:rPr lang="pt-BR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mais debatidos nas CIR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Pactua.  fluxos intermunicipais (68,9%),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Credenc</a:t>
                      </a:r>
                      <a:r>
                        <a:rPr lang="pt-BR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. políticas federais (62,7%)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Problemas de saúde pública(57,6%)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Repasses financeiros da SES</a:t>
                      </a:r>
                      <a:r>
                        <a:rPr lang="pt-BR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pt-BR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52,1%)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Expansão e Qualificação da AB</a:t>
                      </a:r>
                      <a:r>
                        <a:rPr lang="pt-BR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BR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(44,9%)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Credenc</a:t>
                      </a:r>
                      <a:r>
                        <a:rPr lang="pt-BR" sz="14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. políticas federais (8)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Pactua.  fluxos intermunicipais (7)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Problemas de saúde pública (7)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Regulação </a:t>
                      </a:r>
                      <a:r>
                        <a:rPr lang="pt-BR" sz="14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de prestadores (5)</a:t>
                      </a:r>
                      <a:endParaRPr lang="pt-BR" sz="14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Repasses financeiros da SES</a:t>
                      </a:r>
                      <a:r>
                        <a:rPr lang="pt-BR" sz="14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(4</a:t>
                      </a:r>
                      <a:r>
                        <a:rPr lang="pt-BR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7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213674" y="3937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Dimensões de Análise da Pesquisa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834388"/>
              </p:ext>
            </p:extLst>
          </p:nvPr>
        </p:nvGraphicFramePr>
        <p:xfrm>
          <a:off x="1" y="692696"/>
          <a:ext cx="9144877" cy="5904656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559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950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59054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7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8" marR="6350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CARACTERÍSTICAS E DINÂMICA DE ATUAÇÃO DAS CIR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8" marR="63508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DIMENSÕES DA CAPACIDADE DE COORDENAÇÃO FEDERATIVA REGIONAL DAS CIR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8" marR="63508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10983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FASE 1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8" marR="63508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effectLst/>
                        </a:rPr>
                        <a:t>Qualidade da Governança das CIR</a:t>
                      </a:r>
                      <a:endParaRPr lang="pt-BR" sz="1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8" marR="63508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11760" algn="l"/>
                        </a:tabLst>
                      </a:pPr>
                      <a:r>
                        <a:rPr lang="pt-BR" sz="1500" dirty="0">
                          <a:effectLst/>
                        </a:rPr>
                        <a:t>Perfil dos (as) coordenadores (as)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11760" algn="l"/>
                        </a:tabLst>
                      </a:pPr>
                      <a:r>
                        <a:rPr lang="pt-BR" sz="1500" dirty="0">
                          <a:effectLst/>
                        </a:rPr>
                        <a:t>Processo de implantação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11760" algn="l"/>
                        </a:tabLst>
                      </a:pPr>
                      <a:r>
                        <a:rPr lang="pt-BR" sz="1500" dirty="0">
                          <a:effectLst/>
                        </a:rPr>
                        <a:t>Estrutura física, administrativa e financeira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11760" algn="l"/>
                        </a:tabLst>
                      </a:pPr>
                      <a:r>
                        <a:rPr lang="pt-BR" sz="1500" dirty="0">
                          <a:effectLst/>
                        </a:rPr>
                        <a:t>Organização político-institucional e dinâmica de funcionamento</a:t>
                      </a:r>
                      <a:endParaRPr lang="pt-B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8" marR="63508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400" dirty="0">
                          <a:effectLst/>
                        </a:rPr>
                        <a:t>Qualificação e experiência do coordenador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400" dirty="0">
                          <a:effectLst/>
                        </a:rPr>
                        <a:t>Legitimidade Institucional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400" dirty="0">
                          <a:effectLst/>
                        </a:rPr>
                        <a:t>Nível de adesão e regularidade de funcionamento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400" dirty="0">
                          <a:effectLst/>
                        </a:rPr>
                        <a:t>Qualidade da Estrutura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400" dirty="0">
                          <a:effectLst/>
                        </a:rPr>
                        <a:t>Condições de funcionamento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400" dirty="0">
                          <a:effectLst/>
                        </a:rPr>
                        <a:t>Equilíbrio de poder e amplitude dos interesses federativos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400" dirty="0">
                          <a:effectLst/>
                        </a:rPr>
                        <a:t>Qualidade das reuniões (preparação técnica, convidados e conteúdo)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400" dirty="0">
                          <a:effectLst/>
                        </a:rPr>
                        <a:t>Segurança e legitimidade do processo decisório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400" dirty="0" err="1">
                          <a:effectLst/>
                        </a:rPr>
                        <a:t>Accountability</a:t>
                      </a:r>
                      <a:r>
                        <a:rPr lang="pt-BR" sz="1400" dirty="0">
                          <a:effectLst/>
                        </a:rPr>
                        <a:t> (transparência)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8" marR="63508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46221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FASE 2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8" marR="63508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b="1" dirty="0">
                          <a:effectLst/>
                        </a:rPr>
                        <a:t>Capacidade das CIR para apoiar o planejamento e a gestão de políticas</a:t>
                      </a:r>
                      <a:endParaRPr lang="pt-BR" sz="1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8" marR="63508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11760" algn="l"/>
                        </a:tabLst>
                      </a:pPr>
                      <a:r>
                        <a:rPr lang="pt-BR" sz="1500" dirty="0">
                          <a:effectLst/>
                        </a:rPr>
                        <a:t>Capacidade técnica e de mobilização de recursos estratégicos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11760" algn="l"/>
                        </a:tabLst>
                      </a:pPr>
                      <a:r>
                        <a:rPr lang="pt-BR" sz="1500" dirty="0">
                          <a:effectLst/>
                        </a:rPr>
                        <a:t>Influência sobre o planejamento em saúde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11760" algn="l"/>
                        </a:tabLst>
                      </a:pPr>
                      <a:r>
                        <a:rPr lang="pt-BR" sz="1500" dirty="0">
                          <a:effectLst/>
                        </a:rPr>
                        <a:t>Influências sobre a gestão de ações e serviços de saúde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 </a:t>
                      </a:r>
                      <a:endParaRPr lang="pt-BR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8" marR="63508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0"/>
                      </a:pPr>
                      <a:r>
                        <a:rPr lang="pt-BR" sz="1400" dirty="0">
                          <a:effectLst/>
                        </a:rPr>
                        <a:t>Qualificação das instâncias técnicas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0"/>
                      </a:pPr>
                      <a:r>
                        <a:rPr lang="pt-BR" sz="1400" dirty="0">
                          <a:effectLst/>
                        </a:rPr>
                        <a:t>Aprofundamento de análise dos temas relevantes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0"/>
                      </a:pPr>
                      <a:r>
                        <a:rPr lang="pt-BR" sz="1400" dirty="0">
                          <a:effectLst/>
                        </a:rPr>
                        <a:t>Permeabilidade do colegiado ao debate técnico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0"/>
                      </a:pPr>
                      <a:r>
                        <a:rPr lang="pt-BR" sz="1400" dirty="0">
                          <a:effectLst/>
                        </a:rPr>
                        <a:t>Articulação de recursos estratégicos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0"/>
                      </a:pPr>
                      <a:r>
                        <a:rPr lang="pt-BR" sz="1400" dirty="0">
                          <a:effectLst/>
                        </a:rPr>
                        <a:t>Mobilização de atores relevantes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0"/>
                      </a:pPr>
                      <a:r>
                        <a:rPr lang="pt-BR" sz="1400" dirty="0">
                          <a:effectLst/>
                        </a:rPr>
                        <a:t>Protagonismo nos processos de planejamento em saúde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0"/>
                      </a:pPr>
                      <a:r>
                        <a:rPr lang="pt-BR" sz="1400" dirty="0">
                          <a:effectLst/>
                        </a:rPr>
                        <a:t>Centralidade na definição de estratégias de qualificação da gestão do SUS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8" marR="63508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66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/>
          <p:cNvSpPr txBox="1">
            <a:spLocks/>
          </p:cNvSpPr>
          <p:nvPr/>
        </p:nvSpPr>
        <p:spPr>
          <a:xfrm>
            <a:off x="-7754" y="0"/>
            <a:ext cx="9151753" cy="548680"/>
          </a:xfrm>
          <a:prstGeom prst="rect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pt-B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dirty="0" smtClean="0">
                <a:solidFill>
                  <a:schemeClr val="bg1"/>
                </a:solidFill>
              </a:rPr>
              <a:t>Qual a qualidade da governança das CIR? </a:t>
            </a:r>
            <a:endParaRPr lang="pt-BR" sz="2800" dirty="0">
              <a:solidFill>
                <a:schemeClr val="bg1"/>
              </a:solidFill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107504" y="764704"/>
            <a:ext cx="5544616" cy="50405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Qualificação e experiência </a:t>
            </a:r>
            <a:r>
              <a:rPr lang="pt-BR" dirty="0" smtClean="0">
                <a:solidFill>
                  <a:schemeClr val="tx1"/>
                </a:solidFill>
              </a:rPr>
              <a:t>do (a) coordenador (a)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107504" y="1438347"/>
            <a:ext cx="5544616" cy="50405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Legitimidade Institucional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107504" y="2124037"/>
            <a:ext cx="5544616" cy="50405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Nível de adesão e regularidade de funcionamento</a:t>
            </a: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22293" y="2814750"/>
            <a:ext cx="5544616" cy="57650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Qualidade da Estrutura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122293" y="3536472"/>
            <a:ext cx="5544616" cy="50405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Condições de funcionamento</a:t>
            </a: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139612" y="4184005"/>
            <a:ext cx="5544616" cy="50405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Equilíbrio de poder e de interesses federativos</a:t>
            </a: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139612" y="5517232"/>
            <a:ext cx="5544616" cy="50405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Segurança e legitimidade do processo decisório</a:t>
            </a: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139612" y="6165304"/>
            <a:ext cx="5544616" cy="50405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>
                <a:solidFill>
                  <a:schemeClr val="tx1"/>
                </a:solidFill>
              </a:rPr>
              <a:t>Accountability</a:t>
            </a:r>
            <a:r>
              <a:rPr lang="pt-BR" dirty="0">
                <a:solidFill>
                  <a:schemeClr val="tx1"/>
                </a:solidFill>
              </a:rPr>
              <a:t> (transparência)</a:t>
            </a: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122293" y="4841427"/>
            <a:ext cx="5544616" cy="50405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Qualidade das reuniões 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(preparação técnica, convidados e conteúdo)</a:t>
            </a:r>
          </a:p>
        </p:txBody>
      </p:sp>
      <p:sp>
        <p:nvSpPr>
          <p:cNvPr id="30" name="Elipse 29"/>
          <p:cNvSpPr/>
          <p:nvPr/>
        </p:nvSpPr>
        <p:spPr>
          <a:xfrm>
            <a:off x="7233705" y="2888940"/>
            <a:ext cx="1900807" cy="179912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Padrões de Governança das CIR</a:t>
            </a:r>
            <a:endParaRPr lang="pt-BR" dirty="0"/>
          </a:p>
        </p:txBody>
      </p:sp>
      <p:cxnSp>
        <p:nvCxnSpPr>
          <p:cNvPr id="45" name="Conector de seta reta 44"/>
          <p:cNvCxnSpPr>
            <a:stCxn id="12" idx="3"/>
          </p:cNvCxnSpPr>
          <p:nvPr/>
        </p:nvCxnSpPr>
        <p:spPr>
          <a:xfrm>
            <a:off x="5666909" y="3788500"/>
            <a:ext cx="1425371" cy="1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/>
          <p:nvPr/>
        </p:nvCxnSpPr>
        <p:spPr>
          <a:xfrm>
            <a:off x="5684228" y="3085112"/>
            <a:ext cx="1408052" cy="45136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de seta reta 49"/>
          <p:cNvCxnSpPr/>
          <p:nvPr/>
        </p:nvCxnSpPr>
        <p:spPr>
          <a:xfrm flipV="1">
            <a:off x="5684228" y="4040528"/>
            <a:ext cx="1408052" cy="395508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>
            <a:stCxn id="16" idx="3"/>
          </p:cNvCxnSpPr>
          <p:nvPr/>
        </p:nvCxnSpPr>
        <p:spPr>
          <a:xfrm flipV="1">
            <a:off x="5666909" y="4238281"/>
            <a:ext cx="1566796" cy="855174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de seta reta 57"/>
          <p:cNvCxnSpPr>
            <a:stCxn id="7" idx="3"/>
          </p:cNvCxnSpPr>
          <p:nvPr/>
        </p:nvCxnSpPr>
        <p:spPr>
          <a:xfrm>
            <a:off x="5652120" y="1016732"/>
            <a:ext cx="2016224" cy="1872208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de seta reta 61"/>
          <p:cNvCxnSpPr>
            <a:stCxn id="8" idx="3"/>
          </p:cNvCxnSpPr>
          <p:nvPr/>
        </p:nvCxnSpPr>
        <p:spPr>
          <a:xfrm>
            <a:off x="5652120" y="1690375"/>
            <a:ext cx="1728192" cy="146204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de seta reta 66"/>
          <p:cNvCxnSpPr>
            <a:stCxn id="10" idx="3"/>
          </p:cNvCxnSpPr>
          <p:nvPr/>
        </p:nvCxnSpPr>
        <p:spPr>
          <a:xfrm>
            <a:off x="5652120" y="2376065"/>
            <a:ext cx="1581585" cy="934727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de seta reta 80"/>
          <p:cNvCxnSpPr>
            <a:stCxn id="15" idx="3"/>
          </p:cNvCxnSpPr>
          <p:nvPr/>
        </p:nvCxnSpPr>
        <p:spPr>
          <a:xfrm flipV="1">
            <a:off x="5684228" y="4688061"/>
            <a:ext cx="1840100" cy="1729271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de seta reta 84"/>
          <p:cNvCxnSpPr>
            <a:stCxn id="14" idx="3"/>
          </p:cNvCxnSpPr>
          <p:nvPr/>
        </p:nvCxnSpPr>
        <p:spPr>
          <a:xfrm flipV="1">
            <a:off x="5684228" y="4436036"/>
            <a:ext cx="1696084" cy="1333224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403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BBB59"/>
          </a:solidFill>
          <a:ln w="25400" cap="flat" cmpd="sng" algn="ctr">
            <a:noFill/>
            <a:prstDash val="solid"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defPPr>
              <a:defRPr lang="pt-B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0FB5BD07-9D9B-4EE2-AEAB-6837120E9E10}"/>
              </a:ext>
            </a:extLst>
          </p:cNvPr>
          <p:cNvSpPr txBox="1"/>
          <p:nvPr/>
        </p:nvSpPr>
        <p:spPr>
          <a:xfrm>
            <a:off x="237076" y="4978354"/>
            <a:ext cx="800733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Assis </a:t>
            </a:r>
            <a:r>
              <a:rPr lang="pt-BR" sz="2400" b="1" dirty="0" err="1">
                <a:solidFill>
                  <a:schemeClr val="bg1"/>
                </a:solidFill>
              </a:rPr>
              <a:t>Mafort</a:t>
            </a:r>
            <a:endParaRPr lang="pt-BR" sz="2400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Coordenação da Pesquisa Nacional das Comissões </a:t>
            </a:r>
            <a:r>
              <a:rPr lang="pt-BR" dirty="0" err="1">
                <a:solidFill>
                  <a:schemeClr val="bg1"/>
                </a:solidFill>
              </a:rPr>
              <a:t>Intergestores</a:t>
            </a:r>
            <a:r>
              <a:rPr lang="pt-BR" dirty="0">
                <a:solidFill>
                  <a:schemeClr val="bg1"/>
                </a:solidFill>
              </a:rPr>
              <a:t> Regionais – CIR</a:t>
            </a:r>
          </a:p>
          <a:p>
            <a:r>
              <a:rPr lang="pt-BR" dirty="0">
                <a:solidFill>
                  <a:schemeClr val="bg1"/>
                </a:solidFill>
              </a:rPr>
              <a:t>ENSP/FIOCRUZ</a:t>
            </a:r>
          </a:p>
          <a:p>
            <a:r>
              <a:rPr lang="pt-BR" dirty="0">
                <a:solidFill>
                  <a:schemeClr val="bg1"/>
                </a:solidFill>
              </a:rPr>
              <a:t>E-mail: pesquisacir@gmail.com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537908" y="1920267"/>
            <a:ext cx="60681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solidFill>
                  <a:schemeClr val="bg1"/>
                </a:solidFill>
              </a:rPr>
              <a:t>Muito </a:t>
            </a:r>
          </a:p>
          <a:p>
            <a:pPr algn="ctr"/>
            <a:r>
              <a:rPr lang="pt-BR" sz="6000" dirty="0">
                <a:solidFill>
                  <a:schemeClr val="bg1"/>
                </a:solidFill>
              </a:rPr>
              <a:t>Obrigado!!!</a:t>
            </a:r>
          </a:p>
        </p:txBody>
      </p:sp>
    </p:spTree>
    <p:extLst>
      <p:ext uri="{BB962C8B-B14F-4D97-AF65-F5344CB8AC3E}">
        <p14:creationId xmlns:p14="http://schemas.microsoft.com/office/powerpoint/2010/main" val="62150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70266" y="101012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Dimensões de Análise da Pesquisa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553315"/>
              </p:ext>
            </p:extLst>
          </p:nvPr>
        </p:nvGraphicFramePr>
        <p:xfrm>
          <a:off x="306170" y="1052738"/>
          <a:ext cx="8568952" cy="511257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1172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614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4901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89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DIMENSÃO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369" marR="603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ATRIBUTO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369" marR="603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VARIÁVEL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369" marR="60369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9510">
                <a:tc row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PERFIL DO (A) COORDENADOR (A)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369" marR="60369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CARACTERÍSTICAS PESSOAIS E PROFISSIONAIS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369" marR="6036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Sexo</a:t>
                      </a:r>
                      <a:endParaRPr lang="pt-BR" sz="14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369" marR="60369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95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Raça/Etnia/Cor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369" marR="60369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95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Idade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369" marR="60369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95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Município de Residência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369" marR="60369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95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Nível de Instrução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369" marR="60369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95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 de Formação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369" marR="60369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95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Profissão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369" marR="60369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0568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INSERÇÃO NA CIR, NO SUS E NO SISTEMA POLÍTICO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369" marR="6036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Função/cargo </a:t>
                      </a:r>
                      <a:r>
                        <a:rPr lang="pt-BR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extra-CIR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369" marR="60369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417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 na função/cargo </a:t>
                      </a:r>
                      <a:r>
                        <a:rPr lang="pt-BR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extra-CIR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369" marR="60369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417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 mandatos Coordenador (a) da CIR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369" marR="60369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417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Outras funções que exerceu na CIR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369" marR="60369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341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Inserção Instâncias/entidades do SUS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369" marR="60369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95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Filiação Partidária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369" marR="60369" marT="0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4417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Eleição para Poder Executivo/Legislativo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0369" marR="60369" marT="0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63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70266" y="101012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Dimensões de Análise da Pesquisa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12467"/>
              </p:ext>
            </p:extLst>
          </p:nvPr>
        </p:nvGraphicFramePr>
        <p:xfrm>
          <a:off x="162153" y="836712"/>
          <a:ext cx="8856984" cy="532342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1392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3937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8783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6003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DIMENSÃO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ATRIBUTO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VARIÁVEL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1799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PROCESSO DE IMPLANTAÇÃO DA CIR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DINÂMICA DA IMPLANTAÇÃO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Instâncias/estratégias de governança anteriores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17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Iniciativa de implantação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17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 de legislação de criação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17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 da legislação de criação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17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Posicionamento dos atores na implantação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17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 de adesão dos municípios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17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Condução do processo de implantação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17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Participação do MS na implantação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17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Início efetivo de atuação da CIR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817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INTERRUPÇÕES E MUDANÇAS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Interrupções no funcionamento da CIR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817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 máximo de interrupção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817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Principais motivos de interrupção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817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Mudanças ocorridas na região de saúde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62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86506" y="21739"/>
            <a:ext cx="8147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pt-BR" b="1" dirty="0">
                <a:solidFill>
                  <a:schemeClr val="accent5">
                    <a:lumMod val="50000"/>
                  </a:schemeClr>
                </a:solidFill>
              </a:rPr>
              <a:t>Primeira Fase da Pesquisa (Quadro de Variáveis)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812089"/>
              </p:ext>
            </p:extLst>
          </p:nvPr>
        </p:nvGraphicFramePr>
        <p:xfrm>
          <a:off x="107505" y="578713"/>
          <a:ext cx="8928991" cy="6083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83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672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4833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1825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700" u="none" strike="noStrike" dirty="0">
                          <a:effectLst/>
                        </a:rPr>
                        <a:t>DIMENSÃO</a:t>
                      </a:r>
                      <a:endParaRPr lang="pt-BR" sz="17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27" marR="7627" marT="10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700" u="none" strike="noStrike">
                          <a:effectLst/>
                        </a:rPr>
                        <a:t>ATRIBUTO</a:t>
                      </a:r>
                      <a:endParaRPr lang="pt-BR" sz="17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27" marR="7627" marT="101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700" u="none" strike="noStrike">
                          <a:effectLst/>
                        </a:rPr>
                        <a:t>VARIÁVEL</a:t>
                      </a:r>
                      <a:endParaRPr lang="pt-BR" sz="17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627" marR="7627" marT="10169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329">
                <a:tc rowSpan="21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ESTRUTURA E RECURSOS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INSERÇÃO E ESTRUTURA FÍSICA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Inserção institucional da CIR</a:t>
                      </a:r>
                      <a:endParaRPr lang="pt-BR" sz="1700" b="0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43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Espaço das reuniões do colegiado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43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solidFill>
                            <a:schemeClr val="tx1"/>
                          </a:solidFill>
                          <a:effectLst/>
                        </a:rPr>
                        <a:t>Espaço da sede administrativa e operacional</a:t>
                      </a:r>
                      <a:endParaRPr lang="pt-BR" sz="14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43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Salas (número e formas de propriedade)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43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EQUIPAMENTOS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Computadores (número e formas de propriedade)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43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Computadores (origem de recursos)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43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Tipos de acesso à internet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43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Linhas telefônicas (número e formas de propriedade)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43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Linhas telefônicas (origem de recursos)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90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Equip</a:t>
                      </a:r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teleconferência (número e formas de propriedade)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43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Equip</a:t>
                      </a:r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teleconferência (origem de recursos)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43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Veículos (número e formas de propriedade)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743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Veículos (origem de recursos)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43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ESTRUTURA ADMINISTRATIVA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Secretaria executiva (presença)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743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Secretaria executiva (funcionamento)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743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Secretaria executiva (número e forma de vínculos)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743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Outras unidades de apoio (presença)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743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RECURSOS FINANCEIROS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Volume global estimado de recursos financeiros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743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Origem/fonte dos recursos financeiros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743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Autoridade para ordenar despesas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743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Alocação de recursos (itens)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7" marR="7627" marT="10169" marB="0" anchor="b"/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19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261155"/>
              </p:ext>
            </p:extLst>
          </p:nvPr>
        </p:nvGraphicFramePr>
        <p:xfrm>
          <a:off x="140859" y="1052736"/>
          <a:ext cx="8639003" cy="54550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03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717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79685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3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900" u="none" strike="noStrike" dirty="0">
                          <a:effectLst/>
                        </a:rPr>
                        <a:t>DIMENSÃO</a:t>
                      </a:r>
                      <a:endParaRPr lang="pt-BR" sz="19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900" u="none" strike="noStrike">
                          <a:effectLst/>
                        </a:rPr>
                        <a:t>ATRIBUTO</a:t>
                      </a:r>
                      <a:endParaRPr lang="pt-BR" sz="19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900" u="none" strike="noStrike" dirty="0">
                          <a:effectLst/>
                        </a:rPr>
                        <a:t>VARIÁVEL</a:t>
                      </a:r>
                      <a:endParaRPr lang="pt-BR" sz="19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1270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2699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ORGANIZAÇÃO POLÍTICO-INSTITUCIONAL E DINÂMICA DE</a:t>
                      </a:r>
                      <a:br>
                        <a:rPr lang="pt-BR" sz="1400" u="none" strike="noStrike" dirty="0">
                          <a:effectLst/>
                        </a:rPr>
                      </a:br>
                      <a:r>
                        <a:rPr lang="pt-BR" sz="1400" u="none" strike="noStrike" dirty="0">
                          <a:effectLst/>
                        </a:rPr>
                        <a:t>FUNCIONAMENTO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700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REGIMENTO INTERNO E COMPOSIÇÃO DO COLEGIADO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Regimento interno (existência e natureza)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70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26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Regimento interno (forma de elaboração)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70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26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Colegiado da CIR (composição)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70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918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Colegiado da CIR (áreas dos representantes da SES)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70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269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Colegiado da CIR (suplentes)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70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918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DIREÇÃO/MESA DIRETORA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Direção/mesa diretora da CIR (composição de cargos)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70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918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Direção/mesa diretora da CIR (escolha dos integrantes)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70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918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Direção/mesa diretora da CIR (duração de mandato)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70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918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Direção/mesa diretora da CIR (número de interrupções)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70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5918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Direção/mesa diretora da CIR (motivos das interrupções)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1270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386506" y="214018"/>
            <a:ext cx="8147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pt-BR" b="1" dirty="0">
                <a:solidFill>
                  <a:schemeClr val="accent5">
                    <a:lumMod val="50000"/>
                  </a:schemeClr>
                </a:solidFill>
              </a:rPr>
              <a:t>Primeira Fase da Pesquisa (Quadro de Variáveis)</a:t>
            </a:r>
          </a:p>
        </p:txBody>
      </p:sp>
    </p:spTree>
    <p:extLst>
      <p:ext uri="{BB962C8B-B14F-4D97-AF65-F5344CB8AC3E}">
        <p14:creationId xmlns:p14="http://schemas.microsoft.com/office/powerpoint/2010/main" val="358827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326671"/>
              </p:ext>
            </p:extLst>
          </p:nvPr>
        </p:nvGraphicFramePr>
        <p:xfrm>
          <a:off x="251521" y="620690"/>
          <a:ext cx="8732475" cy="60178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35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753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335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3779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</a:rPr>
                        <a:t>DIMENSÃO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9" marR="9299" marT="123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>
                          <a:effectLst/>
                        </a:rPr>
                        <a:t>ATRIBUTO</a:t>
                      </a:r>
                      <a:endParaRPr lang="pt-BR" sz="14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9" marR="9299" marT="123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>
                          <a:effectLst/>
                        </a:rPr>
                        <a:t>VARIÁVEL</a:t>
                      </a:r>
                      <a:endParaRPr lang="pt-BR" sz="14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299" marR="9299" marT="12399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6638">
                <a:tc rowSpan="17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ORGANIZAÇÃO POLÍTICO-INSTITUCIONAL E DINÂMICA DE</a:t>
                      </a:r>
                      <a:br>
                        <a:rPr lang="pt-BR" sz="1400" u="none" strike="noStrike" dirty="0">
                          <a:effectLst/>
                        </a:rPr>
                      </a:br>
                      <a:r>
                        <a:rPr lang="pt-BR" sz="1400" u="none" strike="noStrike" dirty="0">
                          <a:effectLst/>
                        </a:rPr>
                        <a:t>FUNCIONAMENTO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9" marR="9299" marT="12399" marB="0" anchor="ctr"/>
                </a:tc>
                <a:tc rowSpan="17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DINÂMICA DAS REUNIÕES DO COLEGIADO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99" marR="9299" marT="1239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Reuniões do colegiado (frequência de ocorrência-deliberações)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9" marR="9299" marT="12399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66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Reuniões do colegiado (quórum mínimo abertura-1 chamada)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99" marR="9299" marT="12399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66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Reuniões do colegiado (quórum mínimo abertura-2 chamada)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99" marR="9299" marT="12399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66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Reuniões do colegiado (comparecimento dos membros)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99" marR="9299" marT="12399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66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Reuniões do colegiado (fatores de definição da pauta)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99" marR="9299" marT="12399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15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Reuniões do colegiado (participação da população)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99" marR="9299" marT="12399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15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Reuniões do colegiado (participação de convidados)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99" marR="9299" marT="12399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15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Reuniões do colegiado (natureza dos convidados)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99" marR="9299" marT="12399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15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Reuniões do colegiado (reuniões preparatórias)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99" marR="9299" marT="12399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15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Reuniões do colegiado (prerrogativas de condução)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99" marR="9299" marT="12399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15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Reuniões do colegiado (atores que definem a pauta)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99" marR="9299" marT="12399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15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Reuniões do colegiado (principais temas discutidos)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99" marR="9299" marT="12399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166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Reuniões do colegiado (quórum mínimo p/ deliberações)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99" marR="9299" marT="12399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15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Reuniões do colegiado (formas de registro)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99" marR="9299" marT="12399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4166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Reuniões do colegiado (deliberações-posicionamento SES)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99" marR="9299" marT="12399" marB="0" anchor="ctr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715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Reuniões do colegiado (</a:t>
                      </a:r>
                      <a:r>
                        <a:rPr lang="pt-BR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publicização</a:t>
                      </a:r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do conteúdo)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99" marR="9299" marT="12399" marB="0" anchor="ctr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41984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Reuniões do colegiado (deliberações-posicionamento prefeitos)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99" marR="9299" marT="12399" marB="0" anchor="ctr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386502" y="90444"/>
            <a:ext cx="8147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pt-BR" b="1" dirty="0">
                <a:solidFill>
                  <a:schemeClr val="accent5">
                    <a:lumMod val="50000"/>
                  </a:schemeClr>
                </a:solidFill>
              </a:rPr>
              <a:t>Primeira Fase da Pesquisa (Quadro de Variáveis)</a:t>
            </a:r>
          </a:p>
        </p:txBody>
      </p:sp>
    </p:spTree>
    <p:extLst>
      <p:ext uri="{BB962C8B-B14F-4D97-AF65-F5344CB8AC3E}">
        <p14:creationId xmlns:p14="http://schemas.microsoft.com/office/powerpoint/2010/main" val="80702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/>
          <p:cNvSpPr txBox="1">
            <a:spLocks/>
          </p:cNvSpPr>
          <p:nvPr/>
        </p:nvSpPr>
        <p:spPr>
          <a:xfrm>
            <a:off x="-7754" y="0"/>
            <a:ext cx="9151753" cy="548680"/>
          </a:xfrm>
          <a:prstGeom prst="rect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pt-B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dirty="0" smtClean="0">
                <a:solidFill>
                  <a:schemeClr val="bg1"/>
                </a:solidFill>
              </a:rPr>
              <a:t>Qual a qualidade da governança das CIR? </a:t>
            </a:r>
            <a:endParaRPr lang="pt-BR" sz="2800" dirty="0">
              <a:solidFill>
                <a:schemeClr val="bg1"/>
              </a:solidFill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107504" y="764704"/>
            <a:ext cx="5544616" cy="50405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Qualificação e experiência </a:t>
            </a:r>
            <a:r>
              <a:rPr lang="pt-BR" dirty="0" smtClean="0">
                <a:solidFill>
                  <a:schemeClr val="tx1"/>
                </a:solidFill>
              </a:rPr>
              <a:t>do (a) coordenador (a)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107504" y="1438347"/>
            <a:ext cx="5544616" cy="50405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Legitimidade Institucional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107504" y="2124037"/>
            <a:ext cx="5544616" cy="50405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Nível de adesão e regularidade de funcionamento</a:t>
            </a: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22293" y="2814750"/>
            <a:ext cx="5544616" cy="57650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Qualidade da Estrutura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122293" y="3536472"/>
            <a:ext cx="5544616" cy="50405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Condições de funcionamento</a:t>
            </a: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139612" y="4184005"/>
            <a:ext cx="5544616" cy="50405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Equilíbrio de poder e de interesses federativos</a:t>
            </a: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139612" y="5517232"/>
            <a:ext cx="5544616" cy="50405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Segurança e legitimidade do processo decisório</a:t>
            </a: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139612" y="6165304"/>
            <a:ext cx="5544616" cy="50405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>
                <a:solidFill>
                  <a:schemeClr val="tx1"/>
                </a:solidFill>
              </a:rPr>
              <a:t>Accountability</a:t>
            </a:r>
            <a:r>
              <a:rPr lang="pt-BR" dirty="0">
                <a:solidFill>
                  <a:schemeClr val="tx1"/>
                </a:solidFill>
              </a:rPr>
              <a:t> (transparência)</a:t>
            </a: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122293" y="4841427"/>
            <a:ext cx="5544616" cy="50405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Qualidade das reuniões 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(preparação técnica, convidados e conteúdo)</a:t>
            </a:r>
          </a:p>
        </p:txBody>
      </p:sp>
      <p:sp>
        <p:nvSpPr>
          <p:cNvPr id="30" name="Elipse 29"/>
          <p:cNvSpPr/>
          <p:nvPr/>
        </p:nvSpPr>
        <p:spPr>
          <a:xfrm>
            <a:off x="7233705" y="2888940"/>
            <a:ext cx="1900807" cy="179912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Padrões de Governança das CIR</a:t>
            </a:r>
            <a:endParaRPr lang="pt-BR" dirty="0"/>
          </a:p>
        </p:txBody>
      </p:sp>
      <p:cxnSp>
        <p:nvCxnSpPr>
          <p:cNvPr id="45" name="Conector de seta reta 44"/>
          <p:cNvCxnSpPr>
            <a:stCxn id="12" idx="3"/>
          </p:cNvCxnSpPr>
          <p:nvPr/>
        </p:nvCxnSpPr>
        <p:spPr>
          <a:xfrm>
            <a:off x="5666909" y="3788500"/>
            <a:ext cx="1425371" cy="1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/>
          <p:nvPr/>
        </p:nvCxnSpPr>
        <p:spPr>
          <a:xfrm>
            <a:off x="5684228" y="3085112"/>
            <a:ext cx="1408052" cy="45136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de seta reta 49"/>
          <p:cNvCxnSpPr/>
          <p:nvPr/>
        </p:nvCxnSpPr>
        <p:spPr>
          <a:xfrm flipV="1">
            <a:off x="5684228" y="4040528"/>
            <a:ext cx="1408052" cy="395508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>
            <a:stCxn id="16" idx="3"/>
          </p:cNvCxnSpPr>
          <p:nvPr/>
        </p:nvCxnSpPr>
        <p:spPr>
          <a:xfrm flipV="1">
            <a:off x="5666909" y="4238281"/>
            <a:ext cx="1566796" cy="855174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de seta reta 57"/>
          <p:cNvCxnSpPr>
            <a:stCxn id="7" idx="3"/>
          </p:cNvCxnSpPr>
          <p:nvPr/>
        </p:nvCxnSpPr>
        <p:spPr>
          <a:xfrm>
            <a:off x="5652120" y="1016732"/>
            <a:ext cx="2016224" cy="1872208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de seta reta 61"/>
          <p:cNvCxnSpPr>
            <a:stCxn id="8" idx="3"/>
          </p:cNvCxnSpPr>
          <p:nvPr/>
        </p:nvCxnSpPr>
        <p:spPr>
          <a:xfrm>
            <a:off x="5652120" y="1690375"/>
            <a:ext cx="1728192" cy="146204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de seta reta 66"/>
          <p:cNvCxnSpPr>
            <a:stCxn id="10" idx="3"/>
          </p:cNvCxnSpPr>
          <p:nvPr/>
        </p:nvCxnSpPr>
        <p:spPr>
          <a:xfrm>
            <a:off x="5652120" y="2376065"/>
            <a:ext cx="1581585" cy="934727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de seta reta 80"/>
          <p:cNvCxnSpPr>
            <a:stCxn id="15" idx="3"/>
          </p:cNvCxnSpPr>
          <p:nvPr/>
        </p:nvCxnSpPr>
        <p:spPr>
          <a:xfrm flipV="1">
            <a:off x="5684228" y="4688061"/>
            <a:ext cx="1840100" cy="1729271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de seta reta 84"/>
          <p:cNvCxnSpPr>
            <a:stCxn id="14" idx="3"/>
          </p:cNvCxnSpPr>
          <p:nvPr/>
        </p:nvCxnSpPr>
        <p:spPr>
          <a:xfrm flipV="1">
            <a:off x="5684228" y="4436036"/>
            <a:ext cx="1696084" cy="1333224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052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251520" y="472779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>
                <a:solidFill>
                  <a:schemeClr val="accent3">
                    <a:lumMod val="50000"/>
                  </a:schemeClr>
                </a:solidFill>
              </a:rPr>
              <a:t>Notas Metodológicas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4752528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Parceria Institucional: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ENSP/FIOCRUZ, MS, CONASS, CONASEMS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Instrumento </a:t>
            </a:r>
            <a:r>
              <a:rPr lang="pt-BR" b="1" dirty="0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de coleta de dados: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questionário contendo 80 questões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Forma de coleta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:  computador, </a:t>
            </a:r>
            <a:r>
              <a:rPr lang="pt-BR" dirty="0" err="1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tablet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 ou celular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Período de coleta:  </a:t>
            </a:r>
            <a:r>
              <a:rPr lang="pt-BR" dirty="0" err="1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agos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/2017 a </a:t>
            </a:r>
            <a:r>
              <a:rPr lang="pt-BR" dirty="0" err="1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fev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/2018 (7 meses)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Respondentes: </a:t>
            </a: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coordenadores/diretores/presidentes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de CIR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Abrangência: 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434 CIR em 25 estados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Ausências: 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cs typeface="Arabic Typesetting" panose="03020402040406030203" pitchFamily="66" charset="-78"/>
              </a:rPr>
              <a:t>2 CIR (RR) e 1 CIR (RO) – sem funcionamento</a:t>
            </a:r>
          </a:p>
        </p:txBody>
      </p:sp>
    </p:spTree>
    <p:extLst>
      <p:ext uri="{BB962C8B-B14F-4D97-AF65-F5344CB8AC3E}">
        <p14:creationId xmlns:p14="http://schemas.microsoft.com/office/powerpoint/2010/main" val="236789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5765</TotalTime>
  <Words>2051</Words>
  <Application>Microsoft Office PowerPoint</Application>
  <PresentationFormat>Apresentação na tela (4:3)</PresentationFormat>
  <Paragraphs>347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21</vt:i4>
      </vt:variant>
    </vt:vector>
  </HeadingPairs>
  <TitlesOfParts>
    <vt:vector size="24" baseType="lpstr">
      <vt:lpstr>Tema do Office</vt:lpstr>
      <vt:lpstr>SM-template-20140529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Distribuição do Total de Questionários por UF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assismafort</dc:creator>
  <cp:lastModifiedBy>assis mafort</cp:lastModifiedBy>
  <cp:revision>290</cp:revision>
  <cp:lastPrinted>2018-04-09T18:05:48Z</cp:lastPrinted>
  <dcterms:created xsi:type="dcterms:W3CDTF">2018-04-08T00:13:31Z</dcterms:created>
  <dcterms:modified xsi:type="dcterms:W3CDTF">2019-02-13T04:35:24Z</dcterms:modified>
</cp:coreProperties>
</file>