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41"/>
  </p:notesMasterIdLst>
  <p:handoutMasterIdLst>
    <p:handoutMasterId r:id="rId42"/>
  </p:handoutMasterIdLst>
  <p:sldIdLst>
    <p:sldId id="278" r:id="rId2"/>
    <p:sldId id="367" r:id="rId3"/>
    <p:sldId id="371" r:id="rId4"/>
    <p:sldId id="370" r:id="rId5"/>
    <p:sldId id="372" r:id="rId6"/>
    <p:sldId id="373" r:id="rId7"/>
    <p:sldId id="332" r:id="rId8"/>
    <p:sldId id="334" r:id="rId9"/>
    <p:sldId id="335" r:id="rId10"/>
    <p:sldId id="374" r:id="rId11"/>
    <p:sldId id="375" r:id="rId12"/>
    <p:sldId id="336" r:id="rId13"/>
    <p:sldId id="337" r:id="rId14"/>
    <p:sldId id="339" r:id="rId15"/>
    <p:sldId id="338" r:id="rId16"/>
    <p:sldId id="340" r:id="rId17"/>
    <p:sldId id="341" r:id="rId18"/>
    <p:sldId id="342" r:id="rId19"/>
    <p:sldId id="346" r:id="rId20"/>
    <p:sldId id="343" r:id="rId21"/>
    <p:sldId id="344" r:id="rId22"/>
    <p:sldId id="345" r:id="rId23"/>
    <p:sldId id="347" r:id="rId24"/>
    <p:sldId id="376" r:id="rId25"/>
    <p:sldId id="377" r:id="rId26"/>
    <p:sldId id="356" r:id="rId27"/>
    <p:sldId id="357" r:id="rId28"/>
    <p:sldId id="348" r:id="rId29"/>
    <p:sldId id="349" r:id="rId30"/>
    <p:sldId id="350" r:id="rId31"/>
    <p:sldId id="351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</p:sldIdLst>
  <p:sldSz cx="9144000" cy="6858000" type="screen4x3"/>
  <p:notesSz cx="6662738" cy="98329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8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DCBD6A9F-8E2A-4FDC-94AF-8923A7A6FF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A75079F-E735-49FC-BC90-778AEAB308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800012-0902-4B3F-ABB2-4F329367F354}" type="datetimeFigureOut">
              <a:rPr lang="pt-BR"/>
              <a:pPr>
                <a:defRPr/>
              </a:pPr>
              <a:t>11/02/2019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5FD6A95E-6C96-486D-8C84-C73A2D9A31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39263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47A02AE-6629-4F36-9186-0D8B960B59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3488" y="9339263"/>
            <a:ext cx="2887662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08428AB-EAAA-4410-8AB6-DA592C94428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6317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E80A5-E009-4601-83C0-F5C28FEE62A8}" type="datetimeFigureOut">
              <a:rPr lang="pt-BR" smtClean="0"/>
              <a:t>11/02/2019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1228725"/>
            <a:ext cx="4427538" cy="3319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32338"/>
            <a:ext cx="5329238" cy="3871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39263"/>
            <a:ext cx="288766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3488" y="9339263"/>
            <a:ext cx="288766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47A6D-3C4A-4FA1-B74F-EC3481708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79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Imagem de Slide 1">
            <a:extLst>
              <a:ext uri="{FF2B5EF4-FFF2-40B4-BE49-F238E27FC236}">
                <a16:creationId xmlns:a16="http://schemas.microsoft.com/office/drawing/2014/main" xmlns="" id="{51535385-808A-4C24-B4AA-9396938CD5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ço Reservado para Anotações 2">
            <a:extLst>
              <a:ext uri="{FF2B5EF4-FFF2-40B4-BE49-F238E27FC236}">
                <a16:creationId xmlns:a16="http://schemas.microsoft.com/office/drawing/2014/main" xmlns="" id="{BA8262C6-B522-4A2E-924D-A5AAFAF81A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1268" name="Espaço Reservado para Número de Slide 3">
            <a:extLst>
              <a:ext uri="{FF2B5EF4-FFF2-40B4-BE49-F238E27FC236}">
                <a16:creationId xmlns:a16="http://schemas.microsoft.com/office/drawing/2014/main" xmlns="" id="{22A9F6F8-C286-4FAA-B7C4-AE8C8F53F8DD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25849A-2E3D-47D8-95BA-30AC21A2FEDC}" type="slidenum">
              <a:rPr kumimoji="0" lang="pt-BR" alt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pt-BR" altLang="pt-B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3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>
            <a:extLst>
              <a:ext uri="{FF2B5EF4-FFF2-40B4-BE49-F238E27FC236}">
                <a16:creationId xmlns:a16="http://schemas.microsoft.com/office/drawing/2014/main" xmlns="" id="{AE725B6B-59A6-4B6F-9440-62DBBB6F9F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>
            <a:extLst>
              <a:ext uri="{FF2B5EF4-FFF2-40B4-BE49-F238E27FC236}">
                <a16:creationId xmlns:a16="http://schemas.microsoft.com/office/drawing/2014/main" xmlns="" id="{17446302-1232-4E2B-B467-DA0585F9AA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altLang="pt-BR"/>
              <a:t>Além de modificáveis, esses fatores de risco são comuns a mais de uma DCNT, ou seja, ações de prevenção e promoção da saúde com foco nestes quatro fatores de risco podem reduzir várias DCNT.</a:t>
            </a:r>
          </a:p>
        </p:txBody>
      </p:sp>
      <p:sp>
        <p:nvSpPr>
          <p:cNvPr id="13316" name="Espaço Reservado para Número de Slide 3">
            <a:extLst>
              <a:ext uri="{FF2B5EF4-FFF2-40B4-BE49-F238E27FC236}">
                <a16:creationId xmlns:a16="http://schemas.microsoft.com/office/drawing/2014/main" xmlns="" id="{C488E343-517A-4AEB-90CB-DE7DF34F5BB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983422-B067-4C17-AF5F-4F3FE8DE33F4}" type="slidenum">
              <a:rPr kumimoji="0" lang="pt-BR" altLang="pt-B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pt-BR" altLang="pt-B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89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7E21E-6D45-4539-99C2-58D1986DA5A0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86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xmlns="" id="{B641221C-0061-43AE-B2F4-FD7D4C2DECB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xmlns="" id="{D44871DD-5DCF-4ED9-BCF3-7EBD01F305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xmlns="" id="{E17408CB-ABE0-4D00-B4CA-E80EDEE80C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xmlns="" id="{64E3FB45-01C7-4A8B-BDB8-9D333F284D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4947886A-61FB-4247-9EB4-DE335BF3E2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5856" y="6275109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 altLang="pt-BR" dirty="0"/>
          </a:p>
          <a:p>
            <a:pPr>
              <a:defRPr/>
            </a:pPr>
            <a:endParaRPr lang="pt-BR" altLang="pt-BR" dirty="0"/>
          </a:p>
          <a:p>
            <a:pPr>
              <a:defRPr/>
            </a:pPr>
            <a:r>
              <a:rPr lang="pt-BR" altLang="pt-BR" dirty="0"/>
              <a:t>CARMEN LAVRAS</a:t>
            </a:r>
          </a:p>
        </p:txBody>
      </p:sp>
    </p:spTree>
    <p:extLst>
      <p:ext uri="{BB962C8B-B14F-4D97-AF65-F5344CB8AC3E}">
        <p14:creationId xmlns:p14="http://schemas.microsoft.com/office/powerpoint/2010/main" val="282313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1184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4730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8615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87740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561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78698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53014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77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8517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04998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3229B83-70EC-4D66-99E8-E034C8FF7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C681E56-5C54-441A-A20F-233AA8CA3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xmlns="" id="{F56C952E-3285-4506-BEFD-E6F55DAF7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xmlns="" id="{5B30DB8A-9220-4473-B10D-8603D76C6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0" name="Rectangle 9">
            <a:extLst>
              <a:ext uri="{FF2B5EF4-FFF2-40B4-BE49-F238E27FC236}">
                <a16:creationId xmlns:a16="http://schemas.microsoft.com/office/drawing/2014/main" xmlns="" id="{62B73085-E682-43B8-A8C8-2BF3B9BA3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1031" name="Rectangle 10">
            <a:extLst>
              <a:ext uri="{FF2B5EF4-FFF2-40B4-BE49-F238E27FC236}">
                <a16:creationId xmlns:a16="http://schemas.microsoft.com/office/drawing/2014/main" xmlns="" id="{E4A0879C-F755-4419-BA8D-0F49A2BF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xmlns="" id="{0EDE0E60-430D-4305-BC5E-F48D440E19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6515" y="2320"/>
            <a:ext cx="9180513" cy="963613"/>
          </a:xfrm>
        </p:spPr>
        <p:txBody>
          <a:bodyPr/>
          <a:lstStyle/>
          <a:p>
            <a:r>
              <a:rPr lang="pt-BR" altLang="pt-BR" sz="3200" b="1" dirty="0">
                <a:latin typeface="Calibri" panose="020F0502020204030204" pitchFamily="34" charset="0"/>
              </a:rPr>
              <a:t/>
            </a:r>
            <a:br>
              <a:rPr lang="pt-BR" altLang="pt-BR" sz="3200" b="1" dirty="0">
                <a:latin typeface="Calibri" panose="020F0502020204030204" pitchFamily="34" charset="0"/>
              </a:rPr>
            </a:br>
            <a:r>
              <a:rPr lang="pt-BR" altLang="pt-BR" sz="3200" b="1" dirty="0">
                <a:latin typeface="Calibri" panose="020F0502020204030204" pitchFamily="34" charset="0"/>
              </a:rPr>
              <a:t/>
            </a:r>
            <a:br>
              <a:rPr lang="pt-BR" altLang="pt-BR" sz="3200" b="1" dirty="0">
                <a:latin typeface="Calibri" panose="020F0502020204030204" pitchFamily="34" charset="0"/>
              </a:rPr>
            </a:br>
            <a:r>
              <a:rPr lang="pt-BR" altLang="pt-BR" sz="3200" b="1" dirty="0">
                <a:latin typeface="Calibri" panose="020F0502020204030204" pitchFamily="34" charset="0"/>
              </a:rPr>
              <a:t>Congresso Estadual de Secretarias Municipais de Saúde do Rio de Janeiro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6A49A-4F67-4D6E-B81A-8F819F3ED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91" y="3212976"/>
            <a:ext cx="8496300" cy="3529012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pt-BR" sz="8000" b="1" dirty="0"/>
              <a:t>OBJETIVOS DE DESENVOLVIMENTO SUSTENTÁVEL</a:t>
            </a:r>
          </a:p>
          <a:p>
            <a:pPr>
              <a:defRPr/>
            </a:pPr>
            <a:r>
              <a:rPr lang="pt-BR" sz="8000" b="1" dirty="0"/>
              <a:t> E</a:t>
            </a:r>
          </a:p>
          <a:p>
            <a:pPr>
              <a:defRPr/>
            </a:pPr>
            <a:r>
              <a:rPr lang="pt-BR" sz="8000" b="1" dirty="0"/>
              <a:t> A INTERFACE COM  A ATENÇÃO BÁSICA </a:t>
            </a:r>
          </a:p>
          <a:p>
            <a:pPr>
              <a:defRPr/>
            </a:pPr>
            <a:endParaRPr lang="pt-BR" sz="800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5250" b="1" dirty="0"/>
          </a:p>
          <a:p>
            <a:pPr>
              <a:defRPr/>
            </a:pPr>
            <a:endParaRPr lang="pt-BR" sz="96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t-BR" sz="9600" b="1" dirty="0">
                <a:latin typeface="Calibri" panose="020F0502020204030204" pitchFamily="34" charset="0"/>
              </a:rPr>
              <a:t>Carmen Lavras - 2019</a:t>
            </a:r>
          </a:p>
          <a:p>
            <a:pPr>
              <a:defRPr/>
            </a:pPr>
            <a:endParaRPr lang="pt-BR" sz="72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t-BR" dirty="0"/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2B42D720-6F33-4585-BF38-43F337F73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314325"/>
            <a:ext cx="7772400" cy="2127250"/>
          </a:xfrm>
        </p:spPr>
        <p:txBody>
          <a:bodyPr/>
          <a:lstStyle/>
          <a:p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xmlns="" id="{790F2D91-F87F-4360-801B-4C67134BF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270250"/>
            <a:ext cx="7702624" cy="2209800"/>
          </a:xfrm>
        </p:spPr>
        <p:txBody>
          <a:bodyPr/>
          <a:lstStyle/>
          <a:p>
            <a:endParaRPr lang="pt-BR" b="1" dirty="0"/>
          </a:p>
          <a:p>
            <a:endParaRPr lang="pt-BR" b="1" dirty="0"/>
          </a:p>
          <a:p>
            <a:r>
              <a:rPr lang="pt-BR" b="1" dirty="0"/>
              <a:t>Avanços</a:t>
            </a:r>
          </a:p>
        </p:txBody>
      </p:sp>
    </p:spTree>
    <p:extLst>
      <p:ext uri="{BB962C8B-B14F-4D97-AF65-F5344CB8AC3E}">
        <p14:creationId xmlns:p14="http://schemas.microsoft.com/office/powerpoint/2010/main" val="278486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C0A108-45EF-44E5-9DCD-A73F1819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1936EDD-97B5-4E99-9E24-7B10EEA9B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incorporação de milhões de brasileiros anteriormente desassistidos ao sistema</a:t>
            </a:r>
          </a:p>
          <a:p>
            <a:endParaRPr lang="pt-BR" dirty="0"/>
          </a:p>
          <a:p>
            <a:r>
              <a:rPr lang="pt-BR" dirty="0"/>
              <a:t>oferta continua de um expressivo volume de ações e procedimentos de saúde</a:t>
            </a:r>
          </a:p>
          <a:p>
            <a:endParaRPr lang="pt-BR" dirty="0"/>
          </a:p>
          <a:p>
            <a:r>
              <a:rPr lang="pt-BR" dirty="0"/>
              <a:t>existência de um imenso número de serviços e profissionais envolvidos em todo o território nacional.</a:t>
            </a:r>
            <a:r>
              <a:rPr lang="pt-BR" b="1" dirty="0"/>
              <a:t>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5852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2B42D720-6F33-4585-BF38-43F337F73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314325"/>
            <a:ext cx="7772400" cy="2127250"/>
          </a:xfrm>
        </p:spPr>
        <p:txBody>
          <a:bodyPr/>
          <a:lstStyle/>
          <a:p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xmlns="" id="{790F2D91-F87F-4360-801B-4C67134BF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270250"/>
            <a:ext cx="7702624" cy="2209800"/>
          </a:xfrm>
        </p:spPr>
        <p:txBody>
          <a:bodyPr/>
          <a:lstStyle/>
          <a:p>
            <a:endParaRPr lang="pt-BR" dirty="0"/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DESAFIOS A SEREM ENFRENTADOS</a:t>
            </a:r>
          </a:p>
        </p:txBody>
      </p:sp>
    </p:spTree>
    <p:extLst>
      <p:ext uri="{BB962C8B-B14F-4D97-AF65-F5344CB8AC3E}">
        <p14:creationId xmlns:p14="http://schemas.microsoft.com/office/powerpoint/2010/main" val="330825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BBA728-BF96-4445-BD67-1F705818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Relacionados a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 características do país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EAAD45E-7A84-4576-911D-2247B1A54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08" y="1484784"/>
            <a:ext cx="8587288" cy="4968552"/>
          </a:xfrm>
        </p:spPr>
        <p:txBody>
          <a:bodyPr/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Grande diversidade regional existente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 distribuição de serviços e profissionais de saúde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Entes federados autônomos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Presença de interesses locais, partidários, corporativos etc.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Expressiva concentração de renda com parcela significativa da população exposta a situação de grande vulnerabilidade social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Formação de profissionais muitas vezes distante das necessidades do sistema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Segmentação sistêmica existente no país estabelecendo um cenário de disputas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0205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B9D6F4-782F-4DB9-B542-49181B8A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363272" cy="1139825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Relacionados a limites existentes desde sua criação</a:t>
            </a:r>
            <a:endParaRPr lang="pt-B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02C1FB6-489F-481F-B795-386B080F1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92" y="1916832"/>
            <a:ext cx="8507288" cy="4530725"/>
          </a:xfrm>
        </p:spPr>
        <p:txBody>
          <a:bodyPr/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Subfinanciamento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Complexo modelo de gestão tripartite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Fragmentação em três dimensões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5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49EB70-02DB-4605-9ECB-0DEF45E7F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52" y="157162"/>
            <a:ext cx="8229600" cy="1139825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Relacionados ao atual c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enário de crise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9BE23AF-A6D4-4224-A215-AF5E1D785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Econômico Social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Ética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06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02A0897E-A453-43FC-9190-0DDB384C6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BC786764-3ADB-445A-A3D6-E0D876290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3270250"/>
            <a:ext cx="8496944" cy="2209800"/>
          </a:xfrm>
        </p:spPr>
        <p:txBody>
          <a:bodyPr/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NECESSIDADES DE AJUSTES CONSTANTES COMO QUALQUER SISTEMA DE SAÚDE</a:t>
            </a:r>
          </a:p>
        </p:txBody>
      </p:sp>
    </p:spTree>
    <p:extLst>
      <p:ext uri="{BB962C8B-B14F-4D97-AF65-F5344CB8AC3E}">
        <p14:creationId xmlns:p14="http://schemas.microsoft.com/office/powerpoint/2010/main" val="2156185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65ECEB-775F-4E64-A198-C6CBC737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D258A8F-57F4-4533-9145-F3C3AD65E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4619"/>
            <a:ext cx="8229600" cy="4530725"/>
          </a:xfrm>
        </p:spPr>
        <p:txBody>
          <a:bodyPr/>
          <a:lstStyle/>
          <a:p>
            <a:r>
              <a:rPr lang="pt-BR" dirty="0"/>
              <a:t>Avanço expressivo no tocante ao suporte diagnóstico  e terapêutico.</a:t>
            </a:r>
          </a:p>
          <a:p>
            <a:endParaRPr lang="pt-BR" dirty="0"/>
          </a:p>
          <a:p>
            <a:r>
              <a:rPr lang="pt-BR" dirty="0"/>
              <a:t>Aumento significativo de custos das ações e procedimentos</a:t>
            </a:r>
          </a:p>
          <a:p>
            <a:endParaRPr lang="pt-BR" dirty="0"/>
          </a:p>
          <a:p>
            <a:r>
              <a:rPr lang="pt-BR" dirty="0"/>
              <a:t>Avanço das TIC com forte impacto no setor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764692F9-EC08-426A-9035-B87FC377C3FA}"/>
              </a:ext>
            </a:extLst>
          </p:cNvPr>
          <p:cNvSpPr/>
          <p:nvPr/>
        </p:nvSpPr>
        <p:spPr>
          <a:xfrm>
            <a:off x="323528" y="236547"/>
            <a:ext cx="8754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Incorporação de novos conhecimentos científicos e de novas tecnologias</a:t>
            </a:r>
            <a:endParaRPr lang="pt-B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03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DB02D1-91BC-422E-B53C-73E52DE02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435280" cy="1139825"/>
          </a:xfrm>
        </p:spPr>
        <p:txBody>
          <a:bodyPr/>
          <a:lstStyle/>
          <a:p>
            <a:pPr algn="ctr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Mudança do quadro de necessidades de saúde dos brasileiros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E271DE0-C0DD-4C26-B832-D511C2B7A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6238"/>
            <a:ext cx="8229600" cy="4530725"/>
          </a:xfrm>
        </p:spPr>
        <p:txBody>
          <a:bodyPr/>
          <a:lstStyle/>
          <a:p>
            <a:pPr lvl="1"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novas exigências de uma sociedade, impactada pela globalização e, diretamente, pelas tecnologias de comunicação e informação</a:t>
            </a:r>
          </a:p>
          <a:p>
            <a:pPr lvl="1"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rápida transição demográfica da população</a:t>
            </a:r>
          </a:p>
          <a:p>
            <a:pPr lvl="1"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transição epidemiológica</a:t>
            </a:r>
          </a:p>
          <a:p>
            <a:pPr marL="457200" lvl="1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197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5BBFA5-0FD2-4424-993E-5BC18E835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3"/>
            <a:ext cx="8229600" cy="1012975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2B2DD41-0626-4237-B491-D0741D219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48" y="1508919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Impacto no modo de vida das pessoas:</a:t>
            </a: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novos hábitos</a:t>
            </a:r>
          </a:p>
          <a:p>
            <a:pPr lvl="2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novos comportamentos</a:t>
            </a:r>
          </a:p>
          <a:p>
            <a:pPr lvl="2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novos valores</a:t>
            </a:r>
          </a:p>
          <a:p>
            <a:pPr lvl="2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novas exigências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44469231-1779-40A7-AC26-9CD4B58D6676}"/>
              </a:ext>
            </a:extLst>
          </p:cNvPr>
          <p:cNvSpPr/>
          <p:nvPr/>
        </p:nvSpPr>
        <p:spPr>
          <a:xfrm>
            <a:off x="489848" y="123924"/>
            <a:ext cx="8435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 DAS TIC</a:t>
            </a:r>
            <a:b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b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GLOBALIZAÇÃO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3530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Estabelecidos durante a “Cúpula do Milênio das Nações Unidas”, esses objetivos foram assumidos por 191 estados membros da ONU em 2000, para serem atingidos em 2015.</a:t>
            </a: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Foram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eles: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Erradicar a pobreza extrema e a fome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Alcançar o ensino primário universal;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Promover a igualdade de gênero e a autonomia das mulheres;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Reduzir a mortalidade infantil;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Melhorar a saúde materna;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Combater o HIV/AIDS, a malária e outras doenças;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Garantir a sustentabilidade ambiental;</a:t>
            </a:r>
          </a:p>
          <a:p>
            <a:pPr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Desenvolver uma parceria global para o desenvolvimento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57200" y="286997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 DESENVOLVIMENTO DO MILÊNIO - ODM</a:t>
            </a:r>
            <a:endParaRPr lang="pt-BR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25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upo 10">
            <a:extLst>
              <a:ext uri="{FF2B5EF4-FFF2-40B4-BE49-F238E27FC236}">
                <a16:creationId xmlns:a16="http://schemas.microsoft.com/office/drawing/2014/main" xmlns="" id="{AB284D16-F519-4D70-8B71-EEA1BD5BAF6D}"/>
              </a:ext>
            </a:extLst>
          </p:cNvPr>
          <p:cNvGrpSpPr>
            <a:grpSpLocks/>
          </p:cNvGrpSpPr>
          <p:nvPr/>
        </p:nvGrpSpPr>
        <p:grpSpPr bwMode="auto">
          <a:xfrm>
            <a:off x="1144451" y="1412776"/>
            <a:ext cx="6855098" cy="4680520"/>
            <a:chOff x="1000100" y="642918"/>
            <a:chExt cx="7215238" cy="5929354"/>
          </a:xfrm>
        </p:grpSpPr>
        <p:pic>
          <p:nvPicPr>
            <p:cNvPr id="9221" name="Picture 6">
              <a:extLst>
                <a:ext uri="{FF2B5EF4-FFF2-40B4-BE49-F238E27FC236}">
                  <a16:creationId xmlns:a16="http://schemas.microsoft.com/office/drawing/2014/main" xmlns="" id="{494F998F-04CC-4559-A46F-C43A2181C4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7115" y="642918"/>
              <a:ext cx="3615321" cy="30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2" name="Picture 3">
              <a:extLst>
                <a:ext uri="{FF2B5EF4-FFF2-40B4-BE49-F238E27FC236}">
                  <a16:creationId xmlns:a16="http://schemas.microsoft.com/office/drawing/2014/main" xmlns="" id="{51122F3D-6B72-45ED-88D5-2C59B426EE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100" y="646122"/>
              <a:ext cx="3615624" cy="3046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10">
              <a:extLst>
                <a:ext uri="{FF2B5EF4-FFF2-40B4-BE49-F238E27FC236}">
                  <a16:creationId xmlns:a16="http://schemas.microsoft.com/office/drawing/2014/main" xmlns="" id="{7967FE14-C1A6-4145-87B0-7596C51445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0017" y="3525996"/>
              <a:ext cx="3615321" cy="30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8">
              <a:extLst>
                <a:ext uri="{FF2B5EF4-FFF2-40B4-BE49-F238E27FC236}">
                  <a16:creationId xmlns:a16="http://schemas.microsoft.com/office/drawing/2014/main" xmlns="" id="{05DB58ED-CF1F-447C-B8BE-62937E0D71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97" y="3525996"/>
              <a:ext cx="3615321" cy="30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3" name="Text Box 7">
            <a:extLst>
              <a:ext uri="{FF2B5EF4-FFF2-40B4-BE49-F238E27FC236}">
                <a16:creationId xmlns:a16="http://schemas.microsoft.com/office/drawing/2014/main" xmlns="" id="{7DBBF0EA-06F6-4193-A7ED-24FEF34E1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6309320"/>
            <a:ext cx="9144000" cy="444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Fonte: IBGE. Projeções 1980-2050, revisão 2008. Disponível em ftp://ftp.ibge.gov.br/Estimativas_Projecoes_Populacao/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(acessado em 9/9/2011).</a:t>
            </a:r>
          </a:p>
        </p:txBody>
      </p:sp>
      <p:sp>
        <p:nvSpPr>
          <p:cNvPr id="15364" name="Text Box 10">
            <a:extLst>
              <a:ext uri="{FF2B5EF4-FFF2-40B4-BE49-F238E27FC236}">
                <a16:creationId xmlns:a16="http://schemas.microsoft.com/office/drawing/2014/main" xmlns="" id="{B2524A92-0681-445F-A18C-FFA7DBAE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3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Ebrima" pitchFamily="2" charset="0"/>
                <a:ea typeface="Ebrima" pitchFamily="2" charset="0"/>
                <a:cs typeface="Ebrima" pitchFamily="2" charset="0"/>
              </a:rPr>
              <a:t>A transição demográfica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3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Ebrima" pitchFamily="2" charset="0"/>
                <a:ea typeface="Ebrima" pitchFamily="2" charset="0"/>
                <a:cs typeface="Ebrima" pitchFamily="2" charset="0"/>
              </a:rPr>
              <a:t>Estrutura Etária do Brasil: 1990, 2010, 2030 e 2050</a:t>
            </a:r>
          </a:p>
        </p:txBody>
      </p:sp>
    </p:spTree>
    <p:extLst>
      <p:ext uri="{BB962C8B-B14F-4D97-AF65-F5344CB8AC3E}">
        <p14:creationId xmlns:p14="http://schemas.microsoft.com/office/powerpoint/2010/main" val="4031467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áfico 7">
            <a:extLst>
              <a:ext uri="{FF2B5EF4-FFF2-40B4-BE49-F238E27FC236}">
                <a16:creationId xmlns:a16="http://schemas.microsoft.com/office/drawing/2014/main" xmlns="" id="{D6F94688-81A3-4A36-9AC0-C6D17E477354}"/>
              </a:ext>
            </a:extLst>
          </p:cNvPr>
          <p:cNvGraphicFramePr>
            <a:graphicFrameLocks/>
          </p:cNvGraphicFramePr>
          <p:nvPr/>
        </p:nvGraphicFramePr>
        <p:xfrm>
          <a:off x="428625" y="1500188"/>
          <a:ext cx="8404225" cy="415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4" imgW="7353233" imgH="3628957" progId="Excel.Sheet.8">
                  <p:embed/>
                </p:oleObj>
              </mc:Choice>
              <mc:Fallback>
                <p:oleObj name="Worksheet" r:id="rId4" imgW="7353233" imgH="3628957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500188"/>
                        <a:ext cx="8404225" cy="41544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 Box 10">
            <a:extLst>
              <a:ext uri="{FF2B5EF4-FFF2-40B4-BE49-F238E27FC236}">
                <a16:creationId xmlns:a16="http://schemas.microsoft.com/office/drawing/2014/main" xmlns="" id="{7287BC70-8CB2-4E1A-922A-D7090022B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  <a:solidFill>
            <a:schemeClr val="accent3">
              <a:lumMod val="60000"/>
              <a:lumOff val="40000"/>
            </a:schemeClr>
          </a:solidFill>
        </p:spPr>
        <p:txBody>
          <a:bodyPr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400" b="1" dirty="0">
                <a:latin typeface="Ebrima" pitchFamily="2" charset="0"/>
              </a:rPr>
              <a:t>A transição epidemiológica</a:t>
            </a:r>
            <a:r>
              <a:rPr lang="pt-BR" sz="2400" dirty="0">
                <a:latin typeface="Ebrima" pitchFamily="2" charset="0"/>
              </a:rPr>
              <a:t/>
            </a:r>
            <a:br>
              <a:rPr lang="pt-BR" sz="2400" dirty="0">
                <a:latin typeface="Ebrima" pitchFamily="2" charset="0"/>
              </a:rPr>
            </a:br>
            <a:r>
              <a:rPr lang="pt-BR" sz="2400" dirty="0">
                <a:latin typeface="Ebrima" pitchFamily="2" charset="0"/>
              </a:rPr>
              <a:t>Mortalidade Proporcional no Brasil: 1930 - 2010</a:t>
            </a: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xmlns="" id="{51369064-1B87-481A-896F-6C08F18A9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57875"/>
            <a:ext cx="91440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brima" panose="02000000000000000000" pitchFamily="2" charset="0"/>
                <a:ea typeface="+mn-ea"/>
                <a:cs typeface="Arial" panose="020B0604020202020204" pitchFamily="34" charset="0"/>
              </a:rPr>
              <a:t>Obs.: até </a:t>
            </a: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1970</a:t>
            </a:r>
            <a:r>
              <a:rPr kumimoji="0" lang="pt-BR" altLang="pt-B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brima" panose="02000000000000000000" pitchFamily="2" charset="0"/>
                <a:ea typeface="+mn-ea"/>
                <a:cs typeface="Arial" panose="020B0604020202020204" pitchFamily="34" charset="0"/>
              </a:rPr>
              <a:t>, os dados referem-se apenas às capitais </a:t>
            </a:r>
            <a:endParaRPr kumimoji="0" lang="pt-BR" altLang="pt-B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9" name="Text Box 7">
            <a:extLst>
              <a:ext uri="{FF2B5EF4-FFF2-40B4-BE49-F238E27FC236}">
                <a16:creationId xmlns:a16="http://schemas.microsoft.com/office/drawing/2014/main" xmlns="" id="{60FDF571-4938-42EB-8236-01CF1702D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53336"/>
            <a:ext cx="8686800" cy="1903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Ebrima" pitchFamily="2" charset="0"/>
                <a:cs typeface="Ebrima" pitchFamily="2" charset="0"/>
              </a:rPr>
              <a:t>Fonte: Malta, D., 2011. Atualizado até 2010 por PESS/NEPP/UNICAMP.</a:t>
            </a:r>
          </a:p>
        </p:txBody>
      </p:sp>
    </p:spTree>
    <p:extLst>
      <p:ext uri="{BB962C8B-B14F-4D97-AF65-F5344CB8AC3E}">
        <p14:creationId xmlns:p14="http://schemas.microsoft.com/office/powerpoint/2010/main" val="1772140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5">
            <a:extLst>
              <a:ext uri="{FF2B5EF4-FFF2-40B4-BE49-F238E27FC236}">
                <a16:creationId xmlns:a16="http://schemas.microsoft.com/office/drawing/2014/main" xmlns="" id="{7F38FB7F-7102-4C0D-B873-461EE448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-36576"/>
            <a:ext cx="835292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Ebrima" pitchFamily="2" charset="0"/>
                <a:ea typeface="Ebrima" pitchFamily="2" charset="0"/>
                <a:cs typeface="Ebrima" pitchFamily="2" charset="0"/>
              </a:rPr>
              <a:t>DCNT e fatores de risco em comum modificáveis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xmlns="" id="{B5CBA9FC-FC89-4F53-A5E4-3D856E7D6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6156327"/>
            <a:ext cx="8607872" cy="5000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Fontes: MS. Contexto das DCNT no Brasil. Disponível em: http://portal.saude.gov.br/portal/saude/profissional/visualizar_texto.cfm?idtxt=37572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(acessado em 13/09/2011).</a:t>
            </a:r>
          </a:p>
        </p:txBody>
      </p:sp>
      <p:graphicFrame>
        <p:nvGraphicFramePr>
          <p:cNvPr id="7212" name="Group 44">
            <a:extLst>
              <a:ext uri="{FF2B5EF4-FFF2-40B4-BE49-F238E27FC236}">
                <a16:creationId xmlns:a16="http://schemas.microsoft.com/office/drawing/2014/main" xmlns="" id="{C45EA75A-44EB-4A1A-9EE8-E158883D680C}"/>
              </a:ext>
            </a:extLst>
          </p:cNvPr>
          <p:cNvGraphicFramePr>
            <a:graphicFrameLocks noGrp="1"/>
          </p:cNvGraphicFramePr>
          <p:nvPr/>
        </p:nvGraphicFramePr>
        <p:xfrm>
          <a:off x="428625" y="1500188"/>
          <a:ext cx="8104188" cy="3983038"/>
        </p:xfrm>
        <a:graphic>
          <a:graphicData uri="http://schemas.openxmlformats.org/drawingml/2006/table">
            <a:tbl>
              <a:tblPr/>
              <a:tblGrid>
                <a:gridCol w="2017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06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86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5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16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89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FATORES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 RISCO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DCNT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TABAGISMO</a:t>
                      </a:r>
                      <a:endParaRPr kumimoji="0" lang="pt-B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ALIMENTAÇÃO INADEQUADA</a:t>
                      </a:r>
                      <a:endParaRPr kumimoji="0" lang="pt-BR" sz="14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INATIVIDADE FÍSICA</a:t>
                      </a:r>
                      <a:endParaRPr kumimoji="0" lang="pt-BR" sz="14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CONSUMO ABUSIVO DE ÁLCOOL</a:t>
                      </a:r>
                      <a:endParaRPr kumimoji="0" lang="pt-BR" sz="14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DOENÇAS CARDIOVASCU-LARES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CÂNCER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DIABETES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DOENÇAS RESPIRATÓRIAS CRÔNICAS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xmlns="" id="{78E0F151-105C-4968-A392-9219CFF234FA}"/>
              </a:ext>
            </a:extLst>
          </p:cNvPr>
          <p:cNvCxnSpPr/>
          <p:nvPr/>
        </p:nvCxnSpPr>
        <p:spPr>
          <a:xfrm>
            <a:off x="436563" y="1516063"/>
            <a:ext cx="1974850" cy="11207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946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E13EC93-9683-4E1E-BEE6-20FD4BA8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OBSERVAÇÕES SOBRE A SAÚDE DO BRASILEIRO NA ATUALIDADE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E84D13E-9711-42B5-80CC-29D30F525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501208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Mudanças no modo de viver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 no perfil demográfico</a:t>
            </a:r>
          </a:p>
          <a:p>
            <a:pPr marL="457200" indent="-45720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Alterações no padrão de morbimortalidade da população brasileira com:</a:t>
            </a: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Aumento expressivo das DCNT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Predominância de condições crônicas.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Recrudescimento de algumas doenças infecto contagiosas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Índices expressivos  de morbimortalidade por causas externas.</a:t>
            </a:r>
          </a:p>
          <a:p>
            <a:pPr>
              <a:spcBef>
                <a:spcPts val="600"/>
              </a:spcBef>
              <a:buFont typeface="Arial" charset="0"/>
              <a:buChar char="•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Índices expressivos de morbimortalidade materna e infantil decorrentes de uma combinação de fatores biológicos, sociais, culturais e de falhas do sistema de saúde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endParaRPr lang="pt-B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endParaRPr lang="pt-B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Expressam novas necessidades de saúde.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  <a:defRPr/>
            </a:pPr>
            <a:endParaRPr lang="pt-B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xmlns="" id="{610F4C26-0EAC-407B-A104-451F7FE83B58}"/>
              </a:ext>
            </a:extLst>
          </p:cNvPr>
          <p:cNvSpPr/>
          <p:nvPr/>
        </p:nvSpPr>
        <p:spPr>
          <a:xfrm>
            <a:off x="4211960" y="5373216"/>
            <a:ext cx="360040" cy="86409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81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4977ACA-794E-4134-9617-DBB4ECF3F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enfrentamento desse quadro de necessidades de saúde exige uma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Atenção Básica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altamente qualificada e resolutiva.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1250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563FF7-3744-496E-B46A-3ACB9031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 BÁSICA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280758F-47A4-4197-975B-59780C8E7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432" y="1417638"/>
            <a:ext cx="8229600" cy="5251722"/>
          </a:xfrm>
        </p:spPr>
        <p:txBody>
          <a:bodyPr/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atenção à saúde ofertada através de unidades de um sistema que se caracterizam pela oferta de um amplo espectro de atividades voltadas: à promoção da saúde; à prevenção de riscos e agravos presentes no grupo populacional de referência; e, a abordagem clínica focada nas necessidades globais da pessoa atendida.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mundialmente reconhecida como a principal porta de entrada nos sistemas de saúde. 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Constitui-se, assim, no espaço onde se dá, ou deveria se dar, majoritariamente, o primeiro contato dos pacientes com o sistema e onde existe capacidade para resolução de grande parte dos problemas de saúde por eles apresentados. 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AB coordena o cuidado e ordena a rede de atenção ordenando o fluxo de pacientes no sistema em função de suas necessidades.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0445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3CEA63-8692-487A-A3FC-FC92AC9A4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ATRIBUTOS ESSENCIAIS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CF6F507-3B1F-4CD9-AD5A-94ABAD6BE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/>
          <a:lstStyle/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Acesso de primeiro contato</a:t>
            </a:r>
          </a:p>
          <a:p>
            <a:pPr marL="0" indent="0">
              <a:buNone/>
            </a:pPr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Acessibilidade (características da oferta) e utilização dos serviços de saúde pelos usuários a cada problema ou necessidade apresentados ou a cada novo episódio do problema já existente</a:t>
            </a:r>
            <a:r>
              <a:rPr lang="pt-BR" sz="1600" dirty="0"/>
              <a:t>.</a:t>
            </a:r>
            <a:endParaRPr lang="pt-B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 err="1">
                <a:latin typeface="Calibri" panose="020F0502020204030204" pitchFamily="34" charset="0"/>
                <a:cs typeface="Calibri" panose="020F0502020204030204" pitchFamily="34" charset="0"/>
              </a:rPr>
              <a:t>Longitudinalidade</a:t>
            </a:r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t-BR" sz="1400" dirty="0"/>
              <a:t>“relação terapêutica estabelecida entre paciente e profissionais da equipe de APS, que se traduz no reconhecimento e utilização da unidade básica de saúde como fonte regular de cuidado ao longo do tempo”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Coordenação</a:t>
            </a:r>
          </a:p>
          <a:p>
            <a:pPr marL="0" indent="0" algn="just">
              <a:buNone/>
            </a:pPr>
            <a:r>
              <a:rPr lang="pt-BR" altLang="pt-BR" sz="1600" dirty="0">
                <a:latin typeface="Calibri" panose="020F0502020204030204" pitchFamily="34" charset="0"/>
              </a:rPr>
              <a:t>Responsabilidade pela atenção a saúde de seus usuários independente da unidade funcional do sistema onde ele possa estar sendo atendido</a:t>
            </a:r>
            <a:endParaRPr lang="pt-B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Integralidade </a:t>
            </a:r>
          </a:p>
          <a:p>
            <a:pPr marL="0" indent="0" algn="just">
              <a:buNone/>
            </a:pPr>
            <a:r>
              <a:rPr lang="pt-BR" sz="1400" dirty="0"/>
              <a:t>organização para que o usuário tenha na própria AB ou no sistema, caso necessário o encaminhamento a outros serviços, todos os cuidados de saúde necessários, numa perspectiva de abordagem integral do processo saúde doença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052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928D84-8F11-45A1-A803-904A01F5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ATRIBUTOS DERIVADOS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FA789C2-7AE7-431E-B86E-9841AD730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orientação familiar</a:t>
            </a:r>
          </a:p>
          <a:p>
            <a:endParaRPr lang="pt-BR" dirty="0"/>
          </a:p>
          <a:p>
            <a:r>
              <a:rPr lang="pt-BR" dirty="0"/>
              <a:t>orientação comunitária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competência cultural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8307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ATIVIDADES RELACIONADAS A PROMOÇÃO DE SAÚDE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>
                <a:latin typeface="Calibri" panose="020F0502020204030204" pitchFamily="34" charset="0"/>
              </a:rPr>
              <a:t>Ênfase em atividades Inter setoriais voltadas a melhoria da qualidade de vida</a:t>
            </a:r>
          </a:p>
          <a:p>
            <a:r>
              <a:rPr lang="pt-BR" sz="1800" dirty="0">
                <a:latin typeface="Calibri" panose="020F0502020204030204" pitchFamily="34" charset="0"/>
              </a:rPr>
              <a:t>Valorização da participação social</a:t>
            </a:r>
          </a:p>
          <a:p>
            <a:r>
              <a:rPr lang="pt-BR" sz="1800" dirty="0">
                <a:latin typeface="Calibri" panose="020F0502020204030204" pitchFamily="34" charset="0"/>
              </a:rPr>
              <a:t>Utilização integrada de equipamentos sociais existentes no território</a:t>
            </a:r>
          </a:p>
          <a:p>
            <a:endParaRPr lang="pt-BR" sz="1800" dirty="0">
              <a:latin typeface="Calibri" panose="020F0502020204030204" pitchFamily="34" charset="0"/>
            </a:endParaRPr>
          </a:p>
          <a:p>
            <a:endParaRPr lang="pt-BR" sz="1800" dirty="0">
              <a:latin typeface="Calibri" panose="020F0502020204030204" pitchFamily="34" charset="0"/>
            </a:endParaRPr>
          </a:p>
          <a:p>
            <a:endParaRPr lang="pt-BR" sz="1800" dirty="0">
              <a:latin typeface="Calibri" panose="020F0502020204030204" pitchFamily="34" charset="0"/>
            </a:endParaRPr>
          </a:p>
          <a:p>
            <a:endParaRPr lang="pt-BR" sz="1800" dirty="0">
              <a:latin typeface="Calibri" panose="020F0502020204030204" pitchFamily="34" charset="0"/>
            </a:endParaRPr>
          </a:p>
          <a:p>
            <a:endParaRPr lang="pt-BR" sz="1800" dirty="0">
              <a:latin typeface="Calibri" panose="020F0502020204030204" pitchFamily="34" charset="0"/>
            </a:endParaRPr>
          </a:p>
          <a:p>
            <a:endParaRPr lang="pt-BR" sz="18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t-BR" sz="1800" b="1" dirty="0">
                <a:latin typeface="Calibri" panose="020F0502020204030204" pitchFamily="34" charset="0"/>
              </a:rPr>
              <a:t>APS fortalecida</a:t>
            </a:r>
          </a:p>
          <a:p>
            <a:pPr marL="0" indent="0" algn="ctr">
              <a:buNone/>
            </a:pPr>
            <a:r>
              <a:rPr lang="pt-BR" sz="1800" b="1" dirty="0">
                <a:latin typeface="Calibri" panose="020F0502020204030204" pitchFamily="34" charset="0"/>
              </a:rPr>
              <a:t>Integração das políticas públicas</a:t>
            </a:r>
          </a:p>
          <a:p>
            <a:endParaRPr lang="pt-BR" sz="1800" dirty="0">
              <a:latin typeface="Calibri" panose="020F0502020204030204" pitchFamily="34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391980" y="3284984"/>
            <a:ext cx="360040" cy="936104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108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95536" y="953321"/>
            <a:ext cx="8496944" cy="48169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pt-BR" alt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MANEJO CLÍNICO DAS CONDIÇÕES CRÔNICAS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592871" y="1556792"/>
            <a:ext cx="7704856" cy="4847865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ct val="0"/>
              </a:spcBef>
              <a:buNone/>
            </a:pPr>
            <a:endParaRPr lang="pt-BR" altLang="pt-BR" sz="1350" b="1" dirty="0"/>
          </a:p>
          <a:p>
            <a:pPr>
              <a:spcBef>
                <a:spcPct val="0"/>
              </a:spcBef>
            </a:pPr>
            <a:r>
              <a:rPr lang="pt-BR" altLang="pt-BR" sz="4500" dirty="0">
                <a:latin typeface="Calibri" panose="020F0502020204030204" pitchFamily="34" charset="0"/>
                <a:cs typeface="Calibri" panose="020F0502020204030204" pitchFamily="34" charset="0"/>
              </a:rPr>
              <a:t>ênfase nas atividades relacionadas à prevenção de riscos e agravos</a:t>
            </a:r>
          </a:p>
          <a:p>
            <a:pPr>
              <a:spcBef>
                <a:spcPct val="0"/>
              </a:spcBef>
            </a:pPr>
            <a:endParaRPr lang="pt-BR" altLang="pt-B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4500" dirty="0">
                <a:latin typeface="Calibri" panose="020F0502020204030204" pitchFamily="34" charset="0"/>
                <a:cs typeface="Calibri" panose="020F0502020204030204" pitchFamily="34" charset="0"/>
              </a:rPr>
              <a:t>integração de conhecimento profissional em perspectiva interdisciplinar</a:t>
            </a:r>
          </a:p>
          <a:p>
            <a:pPr>
              <a:spcBef>
                <a:spcPct val="0"/>
              </a:spcBef>
            </a:pPr>
            <a:endParaRPr lang="pt-BR" altLang="pt-B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4500" dirty="0">
                <a:latin typeface="Calibri" panose="020F0502020204030204" pitchFamily="34" charset="0"/>
                <a:cs typeface="Calibri" panose="020F0502020204030204" pitchFamily="34" charset="0"/>
              </a:rPr>
              <a:t>abordagem multiprofissional integrada</a:t>
            </a:r>
          </a:p>
          <a:p>
            <a:pPr>
              <a:spcBef>
                <a:spcPct val="0"/>
              </a:spcBef>
            </a:pPr>
            <a:endParaRPr lang="pt-BR" altLang="pt-B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4500" dirty="0">
                <a:latin typeface="Calibri" panose="020F0502020204030204" pitchFamily="34" charset="0"/>
                <a:cs typeface="Calibri" panose="020F0502020204030204" pitchFamily="34" charset="0"/>
              </a:rPr>
              <a:t>estímulo ao auto- cuidado</a:t>
            </a:r>
          </a:p>
          <a:p>
            <a:pPr>
              <a:spcBef>
                <a:spcPct val="0"/>
              </a:spcBef>
            </a:pPr>
            <a:endParaRPr lang="pt-BR" altLang="pt-B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4500" dirty="0">
                <a:latin typeface="Calibri" panose="020F0502020204030204" pitchFamily="34" charset="0"/>
                <a:cs typeface="Calibri" panose="020F0502020204030204" pitchFamily="34" charset="0"/>
              </a:rPr>
              <a:t>continuidade assistencial </a:t>
            </a:r>
          </a:p>
          <a:p>
            <a:pPr>
              <a:spcBef>
                <a:spcPct val="0"/>
              </a:spcBef>
              <a:buNone/>
            </a:pPr>
            <a:endParaRPr lang="pt-BR" altLang="pt-BR" sz="33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pt-BR" altLang="pt-BR" sz="33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altLang="pt-BR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4500" b="1" dirty="0">
                <a:latin typeface="Calibri" panose="020F0502020204030204" pitchFamily="34" charset="0"/>
                <a:cs typeface="Calibri" panose="020F0502020204030204" pitchFamily="34" charset="0"/>
              </a:rPr>
              <a:t>APS fortalecida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4500" b="1" dirty="0">
                <a:latin typeface="Calibri" panose="020F0502020204030204" pitchFamily="34" charset="0"/>
                <a:cs typeface="Calibri" panose="020F0502020204030204" pitchFamily="34" charset="0"/>
              </a:rPr>
              <a:t>AE resolutiva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4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pt-BR" sz="4500" b="1" dirty="0">
                <a:latin typeface="Calibri" panose="020F0502020204030204" pitchFamily="34" charset="0"/>
                <a:cs typeface="Calibri" panose="020F0502020204030204" pitchFamily="34" charset="0"/>
              </a:rPr>
              <a:t>Sistema Integrado</a:t>
            </a:r>
          </a:p>
          <a:p>
            <a:pPr algn="ctr">
              <a:spcBef>
                <a:spcPct val="0"/>
              </a:spcBef>
              <a:buNone/>
            </a:pPr>
            <a:endParaRPr lang="pt-BR" altLang="pt-BR" sz="1350" b="1" dirty="0"/>
          </a:p>
          <a:p>
            <a:pPr algn="ctr">
              <a:spcBef>
                <a:spcPct val="0"/>
              </a:spcBef>
              <a:buNone/>
            </a:pPr>
            <a:endParaRPr lang="pt-BR" altLang="pt-BR" sz="900" b="1" dirty="0"/>
          </a:p>
          <a:p>
            <a:pPr algn="ctr">
              <a:spcBef>
                <a:spcPct val="0"/>
              </a:spcBef>
              <a:buNone/>
            </a:pPr>
            <a:endParaRPr lang="pt-BR" altLang="pt-BR" b="1" dirty="0"/>
          </a:p>
          <a:p>
            <a:pPr algn="ctr">
              <a:spcBef>
                <a:spcPct val="0"/>
              </a:spcBef>
              <a:buNone/>
            </a:pPr>
            <a:endParaRPr lang="pt-BR" altLang="pt-BR" b="1" dirty="0"/>
          </a:p>
        </p:txBody>
      </p:sp>
      <p:sp>
        <p:nvSpPr>
          <p:cNvPr id="18435" name="AutoShape 8"/>
          <p:cNvSpPr>
            <a:spLocks noChangeArrowheads="1"/>
          </p:cNvSpPr>
          <p:nvPr/>
        </p:nvSpPr>
        <p:spPr bwMode="auto">
          <a:xfrm>
            <a:off x="4246591" y="4120706"/>
            <a:ext cx="397417" cy="703134"/>
          </a:xfrm>
          <a:prstGeom prst="downArrow">
            <a:avLst>
              <a:gd name="adj1" fmla="val 50000"/>
              <a:gd name="adj2" fmla="val 60022"/>
            </a:avLst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 sz="1013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0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Discutidos na Conferência das Nações Unidas sobre Desenvolvimento Sustentável, realizada em junho de 2012 no Rio de Janeiro.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Aprovados por 193 países congregados na ONU em 25 de setembro de 2015 e implementados à partir de janeiro de 2016.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Estabelece metas favoráveis ao desenvolvimento sustentável, em substituição aos ODM (Objetivos do Milênio).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São metas voltadas a redução da pobreza, promoção social e proteção ao meio ambiente, a serem alcançadas até 2030. Essas metas deverão orientar os países na obtenção de resultados específicos, de acordo com sua realidade.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57200" y="286997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 DESENVOLVIMENTO SUSTENTÁVEL - ODS</a:t>
            </a:r>
            <a:endParaRPr lang="pt-BR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01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1DACBFB4-0F97-427F-91CA-803440FE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18" y="476672"/>
            <a:ext cx="7704856" cy="83661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MANEJO CLÍNICO DAS CAUSAS EXTERNAS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BEEA9159-EF72-47EC-B6F3-C26A272C8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543550"/>
          </a:xfrm>
        </p:spPr>
        <p:txBody>
          <a:bodyPr/>
          <a:lstStyle/>
          <a:p>
            <a:pPr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ênfase nas atividades relacionadas a promoção da saúde e prevenção </a:t>
            </a:r>
          </a:p>
          <a:p>
            <a:pPr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integração </a:t>
            </a:r>
            <a:r>
              <a:rPr lang="pt-B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inter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setorial</a:t>
            </a:r>
          </a:p>
          <a:p>
            <a:pPr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serviços de emergência estruturados (</a:t>
            </a:r>
            <a:r>
              <a:rPr lang="pt-B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pré</a:t>
            </a: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 hospitalar e hospitalar)</a:t>
            </a:r>
          </a:p>
          <a:p>
            <a:pPr>
              <a:defRPr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serviços de retaguarda clinico cirúrgicos e de reabilitação estruturados e integrados</a:t>
            </a:r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APS fortalecida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Serviços de urgência e emergência qualificados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Sistema Integrado</a:t>
            </a:r>
          </a:p>
          <a:p>
            <a:pPr>
              <a:defRPr/>
            </a:pPr>
            <a:endParaRPr lang="pt-BR" sz="1800" dirty="0"/>
          </a:p>
        </p:txBody>
      </p:sp>
      <p:sp>
        <p:nvSpPr>
          <p:cNvPr id="8" name="Seta para baixo 7">
            <a:extLst>
              <a:ext uri="{FF2B5EF4-FFF2-40B4-BE49-F238E27FC236}">
                <a16:creationId xmlns:a16="http://schemas.microsoft.com/office/drawing/2014/main" xmlns="" id="{69920192-1148-4007-A8E8-18E4307D0351}"/>
              </a:ext>
            </a:extLst>
          </p:cNvPr>
          <p:cNvSpPr/>
          <p:nvPr/>
        </p:nvSpPr>
        <p:spPr>
          <a:xfrm>
            <a:off x="4391819" y="3501008"/>
            <a:ext cx="360362" cy="1008062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137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A0C4F8-4D0F-43F6-AC2F-F1BE007B8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92696"/>
            <a:ext cx="8435280" cy="7413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MANEJO DAS DOENÇAS INFECTO CONTAGIOSAS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C6FE733-094B-45E4-B41A-5EAC3F9F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>
              <a:defRPr/>
            </a:pPr>
            <a:r>
              <a:rPr lang="pt-BR" sz="1800" dirty="0">
                <a:latin typeface="Calibri" panose="020F0502020204030204" pitchFamily="34" charset="0"/>
              </a:rPr>
              <a:t>ênfase nas atividades de saúde pública e de prevenção (individuais e coletivas)</a:t>
            </a:r>
          </a:p>
          <a:p>
            <a:pPr>
              <a:defRPr/>
            </a:pPr>
            <a:r>
              <a:rPr lang="pt-BR" sz="1800" dirty="0">
                <a:latin typeface="Calibri" panose="020F0502020204030204" pitchFamily="34" charset="0"/>
              </a:rPr>
              <a:t>serviços de pronto atendimento estruturados</a:t>
            </a:r>
          </a:p>
          <a:p>
            <a:pPr>
              <a:defRPr/>
            </a:pPr>
            <a:r>
              <a:rPr lang="pt-BR" sz="1800" dirty="0">
                <a:latin typeface="Calibri" panose="020F0502020204030204" pitchFamily="34" charset="0"/>
              </a:rPr>
              <a:t>serviços de retaguarda clinica estruturados e integrados </a:t>
            </a:r>
          </a:p>
          <a:p>
            <a:pPr>
              <a:defRPr/>
            </a:pPr>
            <a:endParaRPr lang="pt-BR" sz="1800" dirty="0">
              <a:latin typeface="Calibri" panose="020F0502020204030204" pitchFamily="34" charset="0"/>
            </a:endParaRPr>
          </a:p>
          <a:p>
            <a:pPr>
              <a:defRPr/>
            </a:pPr>
            <a:endParaRPr lang="pt-BR" sz="1800" dirty="0">
              <a:latin typeface="Calibri" panose="020F0502020204030204" pitchFamily="34" charset="0"/>
            </a:endParaRPr>
          </a:p>
          <a:p>
            <a:pPr>
              <a:defRPr/>
            </a:pPr>
            <a:endParaRPr lang="pt-BR" sz="1800" dirty="0">
              <a:latin typeface="Calibri" panose="020F0502020204030204" pitchFamily="34" charset="0"/>
            </a:endParaRPr>
          </a:p>
          <a:p>
            <a:pPr>
              <a:defRPr/>
            </a:pPr>
            <a:endParaRPr lang="pt-BR" sz="1800" dirty="0">
              <a:latin typeface="Calibri" panose="020F0502020204030204" pitchFamily="34" charset="0"/>
            </a:endParaRPr>
          </a:p>
          <a:p>
            <a:pPr>
              <a:defRPr/>
            </a:pPr>
            <a:endParaRPr lang="pt-BR" sz="1800" dirty="0">
              <a:latin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APS fortalecida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VS estruturada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Sistema Integrado</a:t>
            </a:r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sz="1800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Seta para baixo 4">
            <a:extLst>
              <a:ext uri="{FF2B5EF4-FFF2-40B4-BE49-F238E27FC236}">
                <a16:creationId xmlns:a16="http://schemas.microsoft.com/office/drawing/2014/main" xmlns="" id="{462844D6-8EB4-4496-9072-2C05A7C322C6}"/>
              </a:ext>
            </a:extLst>
          </p:cNvPr>
          <p:cNvSpPr/>
          <p:nvPr/>
        </p:nvSpPr>
        <p:spPr>
          <a:xfrm>
            <a:off x="4469160" y="3212976"/>
            <a:ext cx="358775" cy="104775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784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48778A-E718-4A4A-ADFC-DCDA5034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AVANÇOS ALCANÇADOS PELA AB NO BRASIL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15B07AA-04FD-40AB-83BE-C98A7AC94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ampliação de cobertura, com unidades e/ou equipes presentes em, praticamente, todo o território nacional.</a:t>
            </a: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a priorização que vem sendo dada a utilização da estratégia de saúde da família (ESF). </a:t>
            </a:r>
          </a:p>
          <a:p>
            <a:pPr marL="0" indent="0">
              <a:buNone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no seu processo de consolidação, o respeito aos atributos essências da APS quais sejam: acesso,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longitudinalidade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,  integralidade e coordenação, </a:t>
            </a:r>
          </a:p>
        </p:txBody>
      </p:sp>
    </p:spTree>
    <p:extLst>
      <p:ext uri="{BB962C8B-B14F-4D97-AF65-F5344CB8AC3E}">
        <p14:creationId xmlns:p14="http://schemas.microsoft.com/office/powerpoint/2010/main" val="27602657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939A23-A0F2-4DBD-8B26-63C017F90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9215"/>
            <a:ext cx="8229600" cy="1067537"/>
          </a:xfrm>
        </p:spPr>
        <p:txBody>
          <a:bodyPr/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PNAB – pontos positivos na perspectiva de fortalecimento da AB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FCE5EA9-7B06-4C6F-9889-1A83BB0CA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Própria concepção AB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Princípios e diretrizes, particularmente, o entendimento de AB como coordenadora do cuidado e ordenadora da RAS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Reafirmação da SF como estratégia prioritária e o reconhecimento em caráter transitório de outras  estratégias desde que respeitados os princípios e diretrizes (com financiamento e com valor inferior a ESF)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Valorização da importância da integração da Vigilância em Saúde com a AB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Possibilidade de incorporação do ACE na equipe AB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Reconhecimento do “gerente” de UBS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latin typeface="Calibri" panose="020F0502020204030204" pitchFamily="34" charset="0"/>
              </a:rPr>
              <a:t>Criação de Relação de Ações e Serviços a ser disponibilizada  pelas UBS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dk1"/>
                </a:solidFill>
                <a:latin typeface="Calibri" panose="020F0502020204030204" pitchFamily="34" charset="0"/>
              </a:rPr>
              <a:t>Entendimento da UBS como espaço de formação dos profissionais de saúde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altLang="pt-BR" sz="2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Prevê a existência de m</a:t>
            </a:r>
            <a:r>
              <a:rPr lang="pt-BR" sz="2000" dirty="0">
                <a:latin typeface="Calibri" panose="020F0502020204030204" pitchFamily="34" charset="0"/>
              </a:rPr>
              <a:t>ecanismos de Regulação pela APS (</a:t>
            </a:r>
            <a:r>
              <a:rPr lang="pt-BR" sz="2000" dirty="0" err="1">
                <a:latin typeface="Calibri" panose="020F0502020204030204" pitchFamily="34" charset="0"/>
              </a:rPr>
              <a:t>Telessaúde</a:t>
            </a:r>
            <a:r>
              <a:rPr lang="pt-BR" sz="2000" dirty="0">
                <a:latin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latin typeface="Calibri" panose="020F0502020204030204" pitchFamily="34" charset="0"/>
                <a:ea typeface="Calibri"/>
              </a:rPr>
              <a:t>Cita mecanismos voltados a qualificação do processo de trabalho nas UBS</a:t>
            </a:r>
            <a:endParaRPr lang="pt-BR" alt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8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0BD41079-88F4-4A82-A95E-BBD38D588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xmlns="" id="{813DD69A-68D8-4083-A1C6-D07D92BA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76672"/>
            <a:ext cx="7918648" cy="2209800"/>
          </a:xfrm>
        </p:spPr>
        <p:txBody>
          <a:bodyPr/>
          <a:lstStyle/>
          <a:p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COMO FORTALECER A ATENÇÃO BÁSICA  PARA O EXERCÍCIO DE ORDENAMENTO  DO SUS E DE COORDENAÇÃO DO CUIDADO EM SAÚDE?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5853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715BC0-B961-4AB9-94DD-A8762F86D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INICIATIVAS VOLTADAS AO FORTALECIMENTO DA AB –  no âmbito da gestão da AB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F367816-E479-4229-9CF7-CAEAB173E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3" y="1446238"/>
            <a:ext cx="8229600" cy="5295130"/>
          </a:xfrm>
        </p:spPr>
        <p:txBody>
          <a:bodyPr>
            <a:normAutofit/>
          </a:bodyPr>
          <a:lstStyle/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Financiamento adequado da AB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Ampliação e consolidação da ESF</a:t>
            </a:r>
          </a:p>
          <a:p>
            <a:pPr algn="just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Informatização do SUS e, especificamente, da AB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Melhoria continua de infraestrutura física e tecnológica das UBS incluindo TIC</a:t>
            </a:r>
          </a:p>
          <a:p>
            <a:pPr algn="just"/>
            <a:r>
              <a:rPr lang="pt-BR" sz="2400" dirty="0">
                <a:latin typeface="Calibri" panose="020F0502020204030204" pitchFamily="34" charset="0"/>
              </a:rPr>
              <a:t>Implantação de novos mecanismos de apoio a regionalização e a configuração de RRAS à partir da AB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Desenvolvimento de sistema de regulação de acesso a partir da AB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Organização de sistema de apoio institucional a AB a partir dos serviços de atenção especializada (AE) e das Instituições de Ensino Técnico e Superior  existentes na região.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eaLnBrk="0" fontAlgn="base" hangingPunct="0"/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8475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4F1B2B-7CEA-4115-96AB-6B0397A3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INICIATIVAS VOLTADAS AO FORTALECIMENTO DA AB –  no âmbito da gestão da AB 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(cont.)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D7E5D17-02F5-416B-A64E-6EBBD3114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Estabelecimento de processos diversificados de acompanhamento e avaliação da AB em cada região de saúde com implantação de mecanismos de acreditação</a:t>
            </a:r>
          </a:p>
          <a:p>
            <a:pPr algn="just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Utilização de mecanismos de incentivo a qualificação de UBS 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Flexibilização das formas de contratação de profissionais com o necessário fortalecimento da gestão pública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Estímulo a iniciativas voltadas a formação de profissionais para AB</a:t>
            </a:r>
          </a:p>
          <a:p>
            <a:pPr lvl="0" algn="just" eaLnBrk="0" fontAlgn="base" hangingPunct="0"/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Organização de “Sistema de Desenvolvimento dos Trabalhadores do SUS” com prioridade para os profissionais da AB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8049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AC1410-D18C-46E6-BC62-D2581B17E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26" y="76869"/>
            <a:ext cx="8496944" cy="1340769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INICIATIVAS VOLTADAS AO FORTALECIMENTO DA AB –  no âmbito interno das UBS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EF773DA-5C3B-4A4B-B530-2BCC12BA3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579296" cy="536349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Adequação da infraestrutura física e tecnológica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da UBS incluindo TIC</a:t>
            </a:r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Melhoria dos 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processos de trabalho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e qualificação dos processos 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gerenciais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UBS</a:t>
            </a:r>
          </a:p>
          <a:p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Aperfeiçoamento do processo de </a:t>
            </a:r>
            <a:r>
              <a:rPr lang="pt-B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adscrição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de clientela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de forma que não se restrinja apenas à relação do usuário com o território enquanto local de moradia ou de trabalho, mas identifique aqueles efetivamente inscritos na UBS.</a:t>
            </a:r>
          </a:p>
          <a:p>
            <a:pPr lvl="0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Definição e publicização de Carteira de Serviços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de cada UBS, construída respeitando as necessidades de saúde da população </a:t>
            </a:r>
            <a:r>
              <a:rPr lang="pt-B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adscrita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e os recursos assistenciais existentes.</a:t>
            </a:r>
          </a:p>
          <a:p>
            <a:pPr lvl="0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Ampliação das formas de acesso: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 acesso avançado; horário estendido; acesso não presencial; e, utilização de ferramentas digitais para comunicação. </a:t>
            </a:r>
          </a:p>
          <a:p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Melhoria dos processos de Integração VS – AB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respeitando as atividades próprias de qualquer UBS e as compartilhadas com os serviços de VS.</a:t>
            </a:r>
          </a:p>
          <a:p>
            <a:pPr lvl="0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11818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370782-B07A-4CAA-8A3C-05BC031A2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INICIATIVAS VOLTADAS AO FORTALECIMENTO DA AB –  no âmbito interno das UBS (</a:t>
            </a:r>
            <a:r>
              <a:rPr lang="pt-BR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cont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2643899-CCB7-4BC6-A8EB-BF019BCC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7638"/>
            <a:ext cx="8229600" cy="5395738"/>
          </a:xfrm>
        </p:spPr>
        <p:txBody>
          <a:bodyPr/>
          <a:lstStyle/>
          <a:p>
            <a:pPr lvl="0" algn="just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Aprimoramento das formas de controle social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com valorização da percepção do usuário sobre cuidado ofertado pelo serviço.</a:t>
            </a:r>
          </a:p>
          <a:p>
            <a:pPr lvl="0" algn="just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Ampliação da utilização de tecnologias de micro gestão do cuidado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nas UBS: 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Modalidades diferenciadas de atendimento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Modalidades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trabalho compartilhado</a:t>
            </a:r>
            <a:endParaRPr lang="pt-B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Documentos de referência para as práticas profissionais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Atividades de capacitação e/ou de retaguarda aos profissionais de saúde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Instrumentos utilizados na relação direta entre profissionais-usuários</a:t>
            </a:r>
          </a:p>
          <a:p>
            <a:pPr algn="just"/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Melhor definição e ampliação do escopo de atuação clínica dos vários profissionais que compõe as equipes de AB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, independentemente, da modalidade adotada, respeitando evidências cientificas; considerando o potencial de atuação de cada categoria profissional; entendendo a complementariedade entre elas; e, estimulando sua integração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6105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519E393-B860-477A-B531-E6680DAE4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Obrigada!</a:t>
            </a:r>
          </a:p>
          <a:p>
            <a:pPr marL="0" indent="0" algn="ctr">
              <a:buNone/>
            </a:pPr>
            <a:r>
              <a:rPr lang="pt-BR" dirty="0"/>
              <a:t>clavras@unicamp.br</a:t>
            </a:r>
          </a:p>
        </p:txBody>
      </p:sp>
    </p:spTree>
    <p:extLst>
      <p:ext uri="{BB962C8B-B14F-4D97-AF65-F5344CB8AC3E}">
        <p14:creationId xmlns:p14="http://schemas.microsoft.com/office/powerpoint/2010/main" val="360182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0275" y="476672"/>
            <a:ext cx="9130308" cy="575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6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57E2F62-9F4A-429F-A453-6A55C732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alcance desses objetivos devem nortear a sociedade como um todo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saúde, em seu conceito mais amplo, entendida como qualidade de vida e direito de cidadania, relaciona-se direta ou indiretamente com todos eles.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SUS e, em particular, a AB no SUS, embora guarde interfaces com todos esses objetivos, impacta diretamente os de número 1,3, 6, 10, 11, 15, 16, e 17.</a:t>
            </a:r>
          </a:p>
        </p:txBody>
      </p:sp>
    </p:spTree>
    <p:extLst>
      <p:ext uri="{BB962C8B-B14F-4D97-AF65-F5344CB8AC3E}">
        <p14:creationId xmlns:p14="http://schemas.microsoft.com/office/powerpoint/2010/main" val="234724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B53B3D9-1C35-4963-85A6-5A3D0CB3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 alcance desses ODS no Brasil, guarda relação direta com a consolidação do SUS e, em particular, com a qualificação da AB no SUS </a:t>
            </a:r>
          </a:p>
        </p:txBody>
      </p:sp>
    </p:spTree>
    <p:extLst>
      <p:ext uri="{BB962C8B-B14F-4D97-AF65-F5344CB8AC3E}">
        <p14:creationId xmlns:p14="http://schemas.microsoft.com/office/powerpoint/2010/main" val="195346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SISTEMA DE SAÚDE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7825"/>
            <a:ext cx="8229600" cy="47815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Conjunto articulado de ações e serviços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voltado para a promoção da saúde e para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 enfrentamento de riscos ou agravos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apresentados pelos indivíduos em uma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dada sociedade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t-BR" alt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BR" alt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Oferta de cuidados</a:t>
            </a:r>
          </a:p>
        </p:txBody>
      </p:sp>
      <p:sp>
        <p:nvSpPr>
          <p:cNvPr id="15364" name="Espaço Reservado para Rodapé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643438" y="4797425"/>
            <a:ext cx="485775" cy="977900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629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pt-BR" sz="900" dirty="0"/>
          </a:p>
          <a:p>
            <a:pPr>
              <a:defRPr/>
            </a:pPr>
            <a:endParaRPr lang="pt-BR" sz="900" dirty="0"/>
          </a:p>
          <a:p>
            <a:pPr>
              <a:defRPr/>
            </a:pPr>
            <a:endParaRPr lang="pt-BR" sz="9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476672"/>
            <a:ext cx="8229600" cy="87109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SISTEMA DE SAÚDE BRASILEIRO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6792"/>
            <a:ext cx="8675687" cy="5184576"/>
          </a:xfrm>
        </p:spPr>
        <p:txBody>
          <a:bodyPr rtlCol="0"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BR" sz="5900" b="1" dirty="0">
                <a:latin typeface="Arial" pitchFamily="34" charset="0"/>
                <a:cs typeface="Arial" pitchFamily="34" charset="0"/>
              </a:rPr>
              <a:t>Sistema segmentado, composto por dois  sub- sistemas: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pt-BR" sz="59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5900" b="1" dirty="0">
                <a:latin typeface="Arial" pitchFamily="34" charset="0"/>
                <a:cs typeface="Arial" pitchFamily="34" charset="0"/>
              </a:rPr>
              <a:t>Sistema Público - SUS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sz="59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5900" b="1" dirty="0">
                <a:latin typeface="Arial" pitchFamily="34" charset="0"/>
                <a:cs typeface="Arial" pitchFamily="34" charset="0"/>
              </a:rPr>
              <a:t>Sistema Privado Suplementar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5900" b="1" dirty="0"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pt-BR" sz="5900" b="1" dirty="0">
                <a:latin typeface="Arial" pitchFamily="34" charset="0"/>
                <a:cs typeface="Arial" pitchFamily="34" charset="0"/>
              </a:rPr>
              <a:t>+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pt-BR" sz="5900" b="1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t-BR" sz="5900" b="1" dirty="0">
                <a:latin typeface="Arial" pitchFamily="34" charset="0"/>
                <a:cs typeface="Arial" pitchFamily="34" charset="0"/>
              </a:rPr>
              <a:t>Atividades sustentadas por desembolso direto dos cidadãos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4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2492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259408" y="280112"/>
            <a:ext cx="8892480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SISTEMA ÚNICO DE SAÚDE</a:t>
            </a:r>
          </a:p>
        </p:txBody>
      </p:sp>
      <p:sp>
        <p:nvSpPr>
          <p:cNvPr id="82947" name="Rectangle 3"/>
          <p:cNvSpPr>
            <a:spLocks noGrp="1"/>
          </p:cNvSpPr>
          <p:nvPr>
            <p:ph idx="4294967295"/>
          </p:nvPr>
        </p:nvSpPr>
        <p:spPr>
          <a:xfrm>
            <a:off x="259408" y="148478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pt-B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ts val="600"/>
              </a:spcBef>
              <a:buFont typeface="Arial" charset="0"/>
              <a:buNone/>
              <a:defRPr/>
            </a:pPr>
            <a:endParaRPr lang="pt-BR" b="1" dirty="0">
              <a:solidFill>
                <a:srgbClr val="003300"/>
              </a:solidFill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39610" y="1382286"/>
            <a:ext cx="8569325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público de caráter universal com princípios e diretrizes bem definidos:</a:t>
            </a:r>
          </a:p>
          <a:p>
            <a:pPr>
              <a:defRPr/>
            </a:pPr>
            <a:endParaRPr lang="pt-B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universalidade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equidade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integralidade</a:t>
            </a:r>
          </a:p>
          <a:p>
            <a:pPr>
              <a:defRPr/>
            </a:pPr>
            <a:endParaRPr lang="pt-B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Diretrizes: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hieraquização</a:t>
            </a:r>
            <a:endParaRPr lang="pt-B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descentralização/ </a:t>
            </a:r>
            <a:r>
              <a:rPr lang="pt-BR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regionalizaçâo</a:t>
            </a:r>
            <a:endParaRPr lang="pt-BR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pt-BR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participação social</a:t>
            </a:r>
          </a:p>
          <a:p>
            <a:pPr>
              <a:defRPr/>
            </a:pPr>
            <a:endParaRPr lang="pt-BR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781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ível">
  <a:themeElements>
    <a:clrScheme name="Ní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Ní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í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í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í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Nível</Template>
  <TotalTime>3151</TotalTime>
  <Words>1942</Words>
  <Application>Microsoft Office PowerPoint</Application>
  <PresentationFormat>Apresentação na tela (4:3)</PresentationFormat>
  <Paragraphs>353</Paragraphs>
  <Slides>39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9" baseType="lpstr">
      <vt:lpstr>Arial</vt:lpstr>
      <vt:lpstr>Calibri</vt:lpstr>
      <vt:lpstr>Ebrima</vt:lpstr>
      <vt:lpstr>Garamond</vt:lpstr>
      <vt:lpstr>Times New Roman</vt:lpstr>
      <vt:lpstr>Verdana</vt:lpstr>
      <vt:lpstr>Wingdings</vt:lpstr>
      <vt:lpstr>Wingdings 2</vt:lpstr>
      <vt:lpstr>Nível</vt:lpstr>
      <vt:lpstr>Worksheet</vt:lpstr>
      <vt:lpstr>  Congresso Estadual de Secretarias Municipais de Saúde do Rio de Janeiro</vt:lpstr>
      <vt:lpstr>     </vt:lpstr>
      <vt:lpstr>     </vt:lpstr>
      <vt:lpstr>Apresentação do PowerPoint</vt:lpstr>
      <vt:lpstr>Apresentação do PowerPoint</vt:lpstr>
      <vt:lpstr>Apresentação do PowerPoint</vt:lpstr>
      <vt:lpstr>SISTEMA DE SAÚDE</vt:lpstr>
      <vt:lpstr>SISTEMA DE SAÚDE BRASILEIRO</vt:lpstr>
      <vt:lpstr>SISTEMA ÚNICO DE SAÚDE</vt:lpstr>
      <vt:lpstr>SUS</vt:lpstr>
      <vt:lpstr>Apresentação do PowerPoint</vt:lpstr>
      <vt:lpstr>SUS</vt:lpstr>
      <vt:lpstr>Relacionados a características do país</vt:lpstr>
      <vt:lpstr>Relacionados a limites existentes desde sua criação</vt:lpstr>
      <vt:lpstr>Relacionados ao atual cenário de crise</vt:lpstr>
      <vt:lpstr>SUS</vt:lpstr>
      <vt:lpstr>        </vt:lpstr>
      <vt:lpstr>   Mudança do quadro de necessidades de saúde dos brasileiros</vt:lpstr>
      <vt:lpstr> </vt:lpstr>
      <vt:lpstr>Apresentação do PowerPoint</vt:lpstr>
      <vt:lpstr>A transição epidemiológica Mortalidade Proporcional no Brasil: 1930 - 2010</vt:lpstr>
      <vt:lpstr>Apresentação do PowerPoint</vt:lpstr>
      <vt:lpstr>OBSERVAÇÕES SOBRE A SAÚDE DO BRASILEIRO NA ATUALIDADE</vt:lpstr>
      <vt:lpstr>Apresentação do PowerPoint</vt:lpstr>
      <vt:lpstr>ATENÇÃO BÁSICA</vt:lpstr>
      <vt:lpstr>ATRIBUTOS ESSENCIAIS </vt:lpstr>
      <vt:lpstr>ATRIBUTOS DERIVADOS</vt:lpstr>
      <vt:lpstr>ATIVIDADES RELACIONADAS A PROMOÇÃO DE SAÚDE</vt:lpstr>
      <vt:lpstr>MANEJO CLÍNICO DAS CONDIÇÕES CRÔNICAS</vt:lpstr>
      <vt:lpstr>MANEJO CLÍNICO DAS CAUSAS EXTERNAS</vt:lpstr>
      <vt:lpstr>MANEJO DAS DOENÇAS INFECTO CONTAGIOSAS </vt:lpstr>
      <vt:lpstr>AVANÇOS ALCANÇADOS PELA AB NO BRASIL</vt:lpstr>
      <vt:lpstr>PNAB – pontos positivos na perspectiva de fortalecimento da AB </vt:lpstr>
      <vt:lpstr>   </vt:lpstr>
      <vt:lpstr>INICIATIVAS VOLTADAS AO FORTALECIMENTO DA AB –  no âmbito da gestão da AB</vt:lpstr>
      <vt:lpstr>INICIATIVAS VOLTADAS AO FORTALECIMENTO DA AB –  no âmbito da gestão da AB (cont.)</vt:lpstr>
      <vt:lpstr>                 INICIATIVAS VOLTADAS AO FORTALECIMENTO DA AB –  no âmbito interno das UBS</vt:lpstr>
      <vt:lpstr>INICIATIVAS VOLTADAS AO FORTALECIMENTO DA AB –  no âmbito interno das UBS (cont)</vt:lpstr>
      <vt:lpstr>Apresentação do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carmen</cp:lastModifiedBy>
  <cp:revision>136</cp:revision>
  <dcterms:created xsi:type="dcterms:W3CDTF">2010-05-27T05:10:52Z</dcterms:created>
  <dcterms:modified xsi:type="dcterms:W3CDTF">2019-02-11T12:27:16Z</dcterms:modified>
</cp:coreProperties>
</file>