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8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13/02/19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err="1" smtClean="0">
                <a:solidFill>
                  <a:schemeClr val="accent1"/>
                </a:solidFill>
              </a:rPr>
              <a:t>Hêider</a:t>
            </a:r>
            <a:r>
              <a:rPr lang="en-US" sz="2800" b="1" dirty="0" smtClean="0">
                <a:solidFill>
                  <a:schemeClr val="accent1"/>
                </a:solidFill>
              </a:rPr>
              <a:t> Pinto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Captura de Tela 2019-02-11 às 13.5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60939"/>
          </a:xfrm>
          <a:prstGeom prst="rect">
            <a:avLst/>
          </a:prstGeom>
        </p:spPr>
      </p:pic>
      <p:pic>
        <p:nvPicPr>
          <p:cNvPr id="5" name="Picture 4" descr="Captura de Tela 2019-02-11 às 14.53.08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" t="10197"/>
          <a:stretch/>
        </p:blipFill>
        <p:spPr>
          <a:xfrm>
            <a:off x="176028" y="5417926"/>
            <a:ext cx="4624572" cy="14400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028" y="4624668"/>
            <a:ext cx="8663173" cy="933450"/>
          </a:xfrm>
        </p:spPr>
        <p:txBody>
          <a:bodyPr>
            <a:normAutofit fontScale="90000"/>
          </a:bodyPr>
          <a:lstStyle/>
          <a:p>
            <a:r>
              <a:rPr lang="ro-RO" b="1" dirty="0"/>
              <a:t>ATENÇÃO BÁSICA E SUA INTERFACE COM OS OBJETIVOS DO DESENVOLVIMENTO SUSTENTÁVEL </a:t>
            </a:r>
            <a:r>
              <a:rPr lang="ro-RO" dirty="0"/>
              <a:t/>
            </a:r>
            <a:br>
              <a:rPr lang="ro-RO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93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Fixação</a:t>
            </a:r>
            <a:r>
              <a:rPr lang="en-US" dirty="0" smtClean="0"/>
              <a:t> e </a:t>
            </a:r>
            <a:r>
              <a:rPr lang="en-US" dirty="0" err="1" smtClean="0"/>
              <a:t>Formação</a:t>
            </a:r>
            <a:r>
              <a:rPr lang="en-US" dirty="0" smtClean="0"/>
              <a:t> da </a:t>
            </a:r>
            <a:r>
              <a:rPr lang="en-US" dirty="0" err="1" smtClean="0"/>
              <a:t>Força</a:t>
            </a:r>
            <a:r>
              <a:rPr lang="en-US" dirty="0" smtClean="0"/>
              <a:t> de </a:t>
            </a:r>
            <a:r>
              <a:rPr lang="en-US" dirty="0" err="1" smtClean="0"/>
              <a:t>Trabalho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748" y="1722752"/>
            <a:ext cx="8650494" cy="4290237"/>
          </a:xfrm>
        </p:spPr>
        <p:txBody>
          <a:bodyPr>
            <a:noAutofit/>
          </a:bodyPr>
          <a:lstStyle/>
          <a:p>
            <a:pPr fontAlgn="base"/>
            <a:r>
              <a:rPr lang="x-none" sz="2400" dirty="0" smtClean="0"/>
              <a:t>A quantidade, tipo e perfil de profissionais de saúde devem ser demandados e ordenados pelo Sistema de Saúde com base na necessidade e planejamento feito por região de saúde</a:t>
            </a:r>
          </a:p>
          <a:p>
            <a:pPr fontAlgn="base"/>
            <a:r>
              <a:rPr lang="x-none" sz="2400" dirty="0" smtClean="0"/>
              <a:t>A Atenção Básica deve ser a prioridade que se declara que ela é e ter profissionais bem formados, remunerados, com condições de atuação e graus crescentes de satisfação</a:t>
            </a:r>
          </a:p>
          <a:p>
            <a:pPr fontAlgn="base"/>
            <a:r>
              <a:rPr lang="en-US" sz="2400" dirty="0" smtClean="0"/>
              <a:t>D</a:t>
            </a:r>
            <a:r>
              <a:rPr lang="x-none" sz="2400" dirty="0" smtClean="0"/>
              <a:t>eve-se combinar as diversas estratégias há muito debatidas internacionalmente para </a:t>
            </a:r>
            <a:r>
              <a:rPr lang="x-none" sz="2400" dirty="0" smtClean="0"/>
              <a:t>atrair, recrutar </a:t>
            </a:r>
            <a:r>
              <a:rPr lang="x-none" sz="2400" dirty="0" smtClean="0"/>
              <a:t>e fixar profissionais nos locais onde precisam atuar</a:t>
            </a:r>
          </a:p>
          <a:p>
            <a:pPr fontAlgn="base"/>
            <a:endParaRPr lang="x-none" sz="2400" dirty="0" smtClean="0"/>
          </a:p>
          <a:p>
            <a:pPr fontAlgn="base"/>
            <a:endParaRPr lang="x-none" sz="2400" dirty="0" smtClean="0"/>
          </a:p>
          <a:p>
            <a:pPr fontAlgn="base"/>
            <a:endParaRPr lang="x-none" sz="2400" dirty="0" smtClean="0"/>
          </a:p>
        </p:txBody>
      </p:sp>
    </p:spTree>
    <p:extLst>
      <p:ext uri="{BB962C8B-B14F-4D97-AF65-F5344CB8AC3E}">
        <p14:creationId xmlns:p14="http://schemas.microsoft.com/office/powerpoint/2010/main" val="3403447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Fixação</a:t>
            </a:r>
            <a:r>
              <a:rPr lang="en-US" dirty="0" smtClean="0"/>
              <a:t> e </a:t>
            </a:r>
            <a:r>
              <a:rPr lang="en-US" dirty="0" err="1" smtClean="0"/>
              <a:t>Formação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Médicos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748" y="1722752"/>
            <a:ext cx="8650494" cy="4290237"/>
          </a:xfrm>
        </p:spPr>
        <p:txBody>
          <a:bodyPr>
            <a:noAutofit/>
          </a:bodyPr>
          <a:lstStyle/>
          <a:p>
            <a:pPr fontAlgn="base"/>
            <a:r>
              <a:rPr lang="x-none" sz="2400" dirty="0" smtClean="0"/>
              <a:t>Medidas educacionais</a:t>
            </a:r>
          </a:p>
          <a:p>
            <a:pPr lvl="1" fontAlgn="base"/>
            <a:r>
              <a:rPr lang="x-none" sz="2200" dirty="0" smtClean="0"/>
              <a:t>Eixo Formação do PMM: </a:t>
            </a:r>
          </a:p>
          <a:p>
            <a:pPr lvl="2" fontAlgn="base"/>
            <a:r>
              <a:rPr lang="en-US" sz="2200" dirty="0" smtClean="0"/>
              <a:t>I</a:t>
            </a:r>
            <a:r>
              <a:rPr lang="x-none" sz="2200" dirty="0" smtClean="0"/>
              <a:t>nteriorização dos cursos </a:t>
            </a:r>
            <a:r>
              <a:rPr lang="x-none" sz="2200" dirty="0" smtClean="0"/>
              <a:t>associada </a:t>
            </a:r>
            <a:r>
              <a:rPr lang="x-none" sz="2200" dirty="0" smtClean="0"/>
              <a:t>à</a:t>
            </a:r>
            <a:r>
              <a:rPr lang="x-none" sz="2200" dirty="0" smtClean="0"/>
              <a:t> </a:t>
            </a:r>
            <a:r>
              <a:rPr lang="x-none" sz="2200" dirty="0" smtClean="0"/>
              <a:t>democratização do acesso e estudantes dos </a:t>
            </a:r>
            <a:r>
              <a:rPr lang="x-none" sz="2200" dirty="0" smtClean="0"/>
              <a:t>pr</a:t>
            </a:r>
            <a:r>
              <a:rPr lang="x-none" sz="2200" dirty="0" smtClean="0"/>
              <a:t>óprios </a:t>
            </a:r>
            <a:r>
              <a:rPr lang="x-none" sz="2200" dirty="0" smtClean="0"/>
              <a:t>territórios</a:t>
            </a:r>
            <a:endParaRPr lang="x-none" sz="2200" dirty="0" smtClean="0"/>
          </a:p>
          <a:p>
            <a:pPr lvl="2" fontAlgn="base"/>
            <a:r>
              <a:rPr lang="x-none" sz="2200" dirty="0" smtClean="0"/>
              <a:t>Universalização, interiorização e regulaç</a:t>
            </a:r>
            <a:r>
              <a:rPr lang="x-none" sz="2200" dirty="0" smtClean="0"/>
              <a:t>ão de especialidade de residência por território </a:t>
            </a:r>
            <a:r>
              <a:rPr lang="x-none" sz="2200" dirty="0" smtClean="0"/>
              <a:t>tendo a MFC </a:t>
            </a:r>
            <a:r>
              <a:rPr lang="x-none" sz="2200" dirty="0" smtClean="0"/>
              <a:t>como base</a:t>
            </a:r>
          </a:p>
          <a:p>
            <a:pPr lvl="1" fontAlgn="base"/>
            <a:r>
              <a:rPr lang="x-none" sz="2200" dirty="0" smtClean="0"/>
              <a:t>Eixo Provimento: especialização, supervisão/educação permanente</a:t>
            </a:r>
          </a:p>
          <a:p>
            <a:pPr fontAlgn="base"/>
            <a:r>
              <a:rPr lang="x-none" sz="2400" dirty="0" smtClean="0"/>
              <a:t>Medidas regulatórias</a:t>
            </a:r>
          </a:p>
          <a:p>
            <a:pPr lvl="1" fontAlgn="base"/>
            <a:r>
              <a:rPr lang="x-none" sz="2200" dirty="0" smtClean="0"/>
              <a:t>Eixo Formação: novo itinerário da formação do </a:t>
            </a:r>
            <a:r>
              <a:rPr lang="x-none" sz="2200" dirty="0" smtClean="0"/>
              <a:t>especialista, e planjemrnto e regulaç</a:t>
            </a:r>
            <a:r>
              <a:rPr lang="x-none" sz="2200" dirty="0" smtClean="0"/>
              <a:t>ão da formação</a:t>
            </a:r>
            <a:endParaRPr lang="x-none" sz="2200" dirty="0" smtClean="0"/>
          </a:p>
          <a:p>
            <a:pPr lvl="1" fontAlgn="base"/>
            <a:r>
              <a:rPr lang="x-none" sz="2200" dirty="0" smtClean="0"/>
              <a:t>Eixo Provimento: atuação específica nas áreas delimitadas</a:t>
            </a:r>
          </a:p>
          <a:p>
            <a:pPr fontAlgn="base"/>
            <a:endParaRPr lang="x-none" sz="2400" dirty="0" smtClean="0"/>
          </a:p>
          <a:p>
            <a:pPr fontAlgn="base"/>
            <a:endParaRPr lang="x-none" sz="2400" dirty="0" smtClean="0"/>
          </a:p>
        </p:txBody>
      </p:sp>
    </p:spTree>
    <p:extLst>
      <p:ext uri="{BB962C8B-B14F-4D97-AF65-F5344CB8AC3E}">
        <p14:creationId xmlns:p14="http://schemas.microsoft.com/office/powerpoint/2010/main" val="3657923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Fixação</a:t>
            </a:r>
            <a:r>
              <a:rPr lang="en-US" dirty="0" smtClean="0"/>
              <a:t> e </a:t>
            </a:r>
            <a:r>
              <a:rPr lang="en-US" dirty="0" err="1" smtClean="0"/>
              <a:t>Formação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Médicos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748" y="1722752"/>
            <a:ext cx="8650494" cy="4290237"/>
          </a:xfrm>
        </p:spPr>
        <p:txBody>
          <a:bodyPr>
            <a:noAutofit/>
          </a:bodyPr>
          <a:lstStyle/>
          <a:p>
            <a:pPr fontAlgn="base"/>
            <a:r>
              <a:rPr lang="x-none" sz="2400" dirty="0" smtClean="0"/>
              <a:t>Medidas monetárias</a:t>
            </a:r>
          </a:p>
          <a:p>
            <a:pPr lvl="1" fontAlgn="base"/>
            <a:r>
              <a:rPr lang="x-none" sz="2200" dirty="0" smtClean="0"/>
              <a:t>Eixo Provimento: remuneração e auxílios moradia, alimentação, transporte</a:t>
            </a:r>
          </a:p>
          <a:p>
            <a:pPr lvl="1" fontAlgn="base"/>
            <a:r>
              <a:rPr lang="x-none" sz="2200" dirty="0" smtClean="0"/>
              <a:t>Necessidade de avançar para maneiras mais sustentáveis, perenes e que permitam o planejamento dos trabalhadores e trabalhadoras </a:t>
            </a:r>
            <a:r>
              <a:rPr lang="mr-IN" sz="2200" dirty="0" smtClean="0"/>
              <a:t>–</a:t>
            </a:r>
            <a:r>
              <a:rPr lang="x-none" sz="2200" dirty="0" smtClean="0"/>
              <a:t> perspectiva de carreira </a:t>
            </a:r>
            <a:r>
              <a:rPr lang="mr-IN" sz="2200" dirty="0" smtClean="0"/>
              <a:t>–</a:t>
            </a:r>
            <a:r>
              <a:rPr lang="x-none" sz="2200" dirty="0" smtClean="0"/>
              <a:t> lógicas locais, regionais e interfederativas</a:t>
            </a:r>
          </a:p>
          <a:p>
            <a:pPr fontAlgn="base"/>
            <a:r>
              <a:rPr lang="x-none" sz="2400" dirty="0" smtClean="0"/>
              <a:t>Medidas com incentivos não monetários</a:t>
            </a:r>
          </a:p>
          <a:p>
            <a:pPr lvl="1" fontAlgn="base"/>
            <a:r>
              <a:rPr lang="x-none" sz="2200" dirty="0" smtClean="0"/>
              <a:t>Eixo Provimento: apoio clínico (telessaúde, supervisão),</a:t>
            </a:r>
            <a:r>
              <a:rPr lang="x-none" sz="2200" dirty="0"/>
              <a:t> oferta de </a:t>
            </a:r>
            <a:r>
              <a:rPr lang="x-none" sz="2200" dirty="0" smtClean="0"/>
              <a:t>formação, melhoria da infraestrutura (Requalifica), pontuação para residência</a:t>
            </a:r>
          </a:p>
          <a:p>
            <a:pPr lvl="1" fontAlgn="base"/>
            <a:r>
              <a:rPr lang="x-none" sz="2200" dirty="0" smtClean="0"/>
              <a:t>Eixo Formação: residência, investimento em preceptoria, docência nas novas Universidades etc.</a:t>
            </a:r>
            <a:endParaRPr lang="x-none" sz="2400" dirty="0" smtClean="0"/>
          </a:p>
        </p:txBody>
      </p:sp>
    </p:spTree>
    <p:extLst>
      <p:ext uri="{BB962C8B-B14F-4D97-AF65-F5344CB8AC3E}">
        <p14:creationId xmlns:p14="http://schemas.microsoft.com/office/powerpoint/2010/main" val="3529831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Retrocessos</a:t>
            </a:r>
            <a:r>
              <a:rPr lang="en-US" dirty="0" smtClean="0"/>
              <a:t> </a:t>
            </a:r>
            <a:r>
              <a:rPr lang="en-US" dirty="0" err="1" smtClean="0"/>
              <a:t>imensos</a:t>
            </a:r>
            <a:r>
              <a:rPr lang="en-US" dirty="0" smtClean="0"/>
              <a:t> com </a:t>
            </a:r>
            <a:r>
              <a:rPr lang="en-US" dirty="0" err="1" smtClean="0"/>
              <a:t>Temer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748" y="1722752"/>
            <a:ext cx="8650494" cy="4290237"/>
          </a:xfrm>
        </p:spPr>
        <p:txBody>
          <a:bodyPr>
            <a:noAutofit/>
          </a:bodyPr>
          <a:lstStyle/>
          <a:p>
            <a:pPr fontAlgn="base"/>
            <a:r>
              <a:rPr lang="x-none" sz="2400" dirty="0" smtClean="0"/>
              <a:t>Redução do financiamento da Atenção Básica (PINTO. </a:t>
            </a:r>
            <a:r>
              <a:rPr lang="pt-BR" sz="2400" dirty="0"/>
              <a:t>Análise do Financiamento da Política de Atenção Básica de 1996 a </a:t>
            </a:r>
            <a:r>
              <a:rPr lang="pt-BR" sz="2400" dirty="0" smtClean="0"/>
              <a:t>2017.</a:t>
            </a:r>
            <a:r>
              <a:rPr lang="x-none" sz="2400" dirty="0" smtClean="0"/>
              <a:t> 2018)</a:t>
            </a:r>
          </a:p>
          <a:p>
            <a:pPr fontAlgn="base"/>
            <a:r>
              <a:rPr lang="x-none" sz="2400" dirty="0" smtClean="0"/>
              <a:t>A “N</a:t>
            </a:r>
            <a:r>
              <a:rPr lang="en-US" sz="2400" dirty="0" smtClean="0"/>
              <a:t>o</a:t>
            </a:r>
            <a:r>
              <a:rPr lang="x-none" sz="2400" dirty="0" smtClean="0"/>
              <a:t>va” (desregulamentação) da PNAB (</a:t>
            </a:r>
            <a:r>
              <a:rPr lang="x-none" sz="2400" dirty="0"/>
              <a:t>PINTO. </a:t>
            </a:r>
            <a:r>
              <a:rPr lang="pt-BR" sz="2400" dirty="0"/>
              <a:t>Análise da mudança da Política Nacional de Atenção Básica</a:t>
            </a:r>
            <a:r>
              <a:rPr lang="x-none" sz="2400" dirty="0"/>
              <a:t>. 2018</a:t>
            </a:r>
            <a:r>
              <a:rPr lang="x-none" sz="2400" dirty="0" smtClean="0"/>
              <a:t>).</a:t>
            </a:r>
          </a:p>
          <a:p>
            <a:pPr fontAlgn="base"/>
            <a:r>
              <a:rPr lang="x-none" sz="2400" dirty="0" smtClean="0"/>
              <a:t>A desconstrução do Eixo Formação do Programa Mais Médicos (PINTO, JANINE, CHIORO et al. O PMM e a ordenação da formação de RH para o SUS. 2019)</a:t>
            </a:r>
          </a:p>
          <a:p>
            <a:pPr fontAlgn="base"/>
            <a:r>
              <a:rPr lang="x-none" sz="2400" dirty="0" smtClean="0"/>
              <a:t>A estagnação e desmonte do eixo provimento do Programa Mais Médicos. </a:t>
            </a:r>
          </a:p>
          <a:p>
            <a:pPr fontAlgn="base"/>
            <a:endParaRPr lang="x-none" sz="2400" dirty="0" smtClean="0"/>
          </a:p>
        </p:txBody>
      </p:sp>
    </p:spTree>
    <p:extLst>
      <p:ext uri="{BB962C8B-B14F-4D97-AF65-F5344CB8AC3E}">
        <p14:creationId xmlns:p14="http://schemas.microsoft.com/office/powerpoint/2010/main" val="3453554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sistir 2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12" t="7728" r="13696" b="12872"/>
          <a:stretch/>
        </p:blipFill>
        <p:spPr>
          <a:xfrm>
            <a:off x="2917028" y="4320702"/>
            <a:ext cx="3130776" cy="25372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Resistir</a:t>
            </a:r>
            <a:r>
              <a:rPr lang="en-US" dirty="0" smtClean="0"/>
              <a:t>, </a:t>
            </a:r>
            <a:r>
              <a:rPr lang="en-US" dirty="0" err="1" smtClean="0"/>
              <a:t>sonhar</a:t>
            </a:r>
            <a:r>
              <a:rPr lang="en-US" dirty="0" smtClean="0"/>
              <a:t> e </a:t>
            </a:r>
            <a:r>
              <a:rPr lang="en-US" dirty="0" err="1" smtClean="0"/>
              <a:t>agir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287" y="1339883"/>
            <a:ext cx="3977654" cy="474633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400" dirty="0" err="1" smtClean="0"/>
              <a:t>Resistir</a:t>
            </a:r>
            <a:r>
              <a:rPr lang="en-US" sz="2400" dirty="0" smtClean="0"/>
              <a:t> </a:t>
            </a:r>
            <a:r>
              <a:rPr lang="en-US" sz="2400" dirty="0" err="1" smtClean="0"/>
              <a:t>à</a:t>
            </a:r>
            <a:r>
              <a:rPr lang="en-US" sz="2400" dirty="0" smtClean="0"/>
              <a:t> </a:t>
            </a:r>
            <a:r>
              <a:rPr lang="en-US" sz="2400" dirty="0" err="1" smtClean="0"/>
              <a:t>mudança</a:t>
            </a:r>
            <a:r>
              <a:rPr lang="en-US" sz="2400" dirty="0" smtClean="0"/>
              <a:t> </a:t>
            </a:r>
            <a:r>
              <a:rPr lang="en-US" sz="2400" dirty="0" err="1" smtClean="0"/>
              <a:t>negativa</a:t>
            </a:r>
            <a:r>
              <a:rPr lang="en-US" sz="2400" dirty="0" smtClean="0"/>
              <a:t> das </a:t>
            </a:r>
            <a:r>
              <a:rPr lang="en-US" sz="2400" dirty="0" err="1" smtClean="0"/>
              <a:t>políticas</a:t>
            </a:r>
            <a:r>
              <a:rPr lang="en-US" sz="2400" dirty="0" smtClean="0"/>
              <a:t> e </a:t>
            </a:r>
            <a:r>
              <a:rPr lang="en-US" sz="2400" dirty="0" err="1" smtClean="0"/>
              <a:t>ao</a:t>
            </a:r>
            <a:r>
              <a:rPr lang="en-US" sz="2400" dirty="0" smtClean="0"/>
              <a:t> </a:t>
            </a:r>
            <a:r>
              <a:rPr lang="en-US" sz="2400" dirty="0" err="1" smtClean="0"/>
              <a:t>ataque</a:t>
            </a:r>
            <a:r>
              <a:rPr lang="en-US" sz="2400" dirty="0" smtClean="0"/>
              <a:t> dos </a:t>
            </a:r>
            <a:r>
              <a:rPr lang="en-US" sz="2400" dirty="0" err="1" smtClean="0"/>
              <a:t>valores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generosos</a:t>
            </a:r>
            <a:r>
              <a:rPr lang="en-US" sz="2400" dirty="0" smtClean="0"/>
              <a:t> e </a:t>
            </a:r>
            <a:r>
              <a:rPr lang="en-US" sz="2400" dirty="0" err="1" smtClean="0"/>
              <a:t>caros</a:t>
            </a:r>
            <a:r>
              <a:rPr lang="en-US" sz="2400" dirty="0" smtClean="0"/>
              <a:t> </a:t>
            </a:r>
            <a:r>
              <a:rPr lang="en-US" sz="2400" dirty="0" err="1" smtClean="0"/>
              <a:t>à</a:t>
            </a:r>
            <a:r>
              <a:rPr lang="en-US" sz="2400" dirty="0" smtClean="0"/>
              <a:t> </a:t>
            </a:r>
            <a:r>
              <a:rPr lang="en-US" sz="2400" dirty="0" err="1" smtClean="0"/>
              <a:t>reforma</a:t>
            </a:r>
            <a:r>
              <a:rPr lang="en-US" sz="2400" dirty="0" smtClean="0"/>
              <a:t> </a:t>
            </a:r>
            <a:r>
              <a:rPr lang="en-US" sz="2400" dirty="0" err="1" smtClean="0"/>
              <a:t>sanitária</a:t>
            </a:r>
            <a:r>
              <a:rPr lang="en-US" sz="2400" dirty="0" smtClean="0"/>
              <a:t> </a:t>
            </a:r>
            <a:r>
              <a:rPr lang="en-US" sz="2400" dirty="0" err="1" smtClean="0"/>
              <a:t>brasileira</a:t>
            </a:r>
            <a:r>
              <a:rPr lang="en-US" sz="2400" dirty="0" smtClean="0"/>
              <a:t> e </a:t>
            </a:r>
            <a:r>
              <a:rPr lang="en-US" sz="2400" dirty="0" err="1" smtClean="0"/>
              <a:t>luta</a:t>
            </a:r>
            <a:r>
              <a:rPr lang="en-US" sz="2400" dirty="0" smtClean="0"/>
              <a:t>/</a:t>
            </a:r>
            <a:r>
              <a:rPr lang="en-US" sz="2400" dirty="0" err="1" smtClean="0"/>
              <a:t>experiência</a:t>
            </a:r>
            <a:r>
              <a:rPr lang="en-US" sz="2400" dirty="0" smtClean="0"/>
              <a:t> de </a:t>
            </a:r>
            <a:r>
              <a:rPr lang="en-US" sz="2400" dirty="0" err="1" smtClean="0"/>
              <a:t>implementação</a:t>
            </a:r>
            <a:r>
              <a:rPr lang="en-US" sz="2400" dirty="0" smtClean="0"/>
              <a:t> do SUS no </a:t>
            </a:r>
            <a:r>
              <a:rPr lang="en-US" sz="2400" dirty="0" err="1" smtClean="0"/>
              <a:t>B</a:t>
            </a:r>
            <a:r>
              <a:rPr lang="en-US" sz="2400" dirty="0" err="1" smtClean="0"/>
              <a:t>r</a:t>
            </a:r>
            <a:r>
              <a:rPr lang="en-US" sz="2400" dirty="0" err="1" smtClean="0"/>
              <a:t>asil</a:t>
            </a:r>
            <a:r>
              <a:rPr lang="en-US" sz="2400" dirty="0" smtClean="0"/>
              <a:t> </a:t>
            </a:r>
            <a:r>
              <a:rPr lang="en-US" sz="2400" dirty="0" err="1" smtClean="0"/>
              <a:t>levado</a:t>
            </a:r>
            <a:r>
              <a:rPr lang="en-US" sz="2400" dirty="0" smtClean="0"/>
              <a:t> a </a:t>
            </a:r>
            <a:r>
              <a:rPr lang="en-US" sz="2400" dirty="0" err="1" smtClean="0"/>
              <a:t>cabo</a:t>
            </a:r>
            <a:r>
              <a:rPr lang="en-US" sz="2400" dirty="0" smtClean="0"/>
              <a:t> </a:t>
            </a:r>
            <a:r>
              <a:rPr lang="en-US" sz="2400" dirty="0" err="1" smtClean="0"/>
              <a:t>cotidinamente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milhões</a:t>
            </a:r>
            <a:r>
              <a:rPr lang="en-US" sz="2400" dirty="0"/>
              <a:t> </a:t>
            </a:r>
            <a:r>
              <a:rPr lang="en-US" sz="2400" dirty="0" smtClean="0"/>
              <a:t>de </a:t>
            </a:r>
            <a:r>
              <a:rPr lang="en-US" sz="2400" dirty="0" err="1" smtClean="0"/>
              <a:t>pessoas</a:t>
            </a:r>
            <a:r>
              <a:rPr lang="en-US" sz="2400" dirty="0" smtClean="0"/>
              <a:t>.</a:t>
            </a:r>
          </a:p>
        </p:txBody>
      </p:sp>
      <p:pic>
        <p:nvPicPr>
          <p:cNvPr id="4" name="Picture 3" descr="Resisti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366" y="0"/>
            <a:ext cx="3733800" cy="2184400"/>
          </a:xfrm>
          <a:prstGeom prst="rect">
            <a:avLst/>
          </a:prstGeom>
        </p:spPr>
      </p:pic>
      <p:pic>
        <p:nvPicPr>
          <p:cNvPr id="6" name="Picture 5" descr="Resistir 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366" y="2184400"/>
            <a:ext cx="3733800" cy="277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57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Resistir</a:t>
            </a:r>
            <a:r>
              <a:rPr lang="en-US" dirty="0"/>
              <a:t>, </a:t>
            </a:r>
            <a:r>
              <a:rPr lang="en-US" dirty="0" err="1"/>
              <a:t>sonhar</a:t>
            </a:r>
            <a:r>
              <a:rPr lang="en-US" dirty="0"/>
              <a:t> e </a:t>
            </a:r>
            <a:r>
              <a:rPr lang="en-US" dirty="0" err="1"/>
              <a:t>agir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167" y="1600200"/>
            <a:ext cx="4241695" cy="461176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400" dirty="0" err="1" smtClean="0"/>
              <a:t>Agir</a:t>
            </a:r>
            <a:r>
              <a:rPr lang="en-US" sz="2400" dirty="0" smtClean="0"/>
              <a:t> </a:t>
            </a:r>
            <a:r>
              <a:rPr lang="en-US" sz="2400" dirty="0" err="1" smtClean="0"/>
              <a:t>buscando</a:t>
            </a:r>
            <a:r>
              <a:rPr lang="en-US" sz="2400" dirty="0"/>
              <a:t> </a:t>
            </a:r>
            <a:r>
              <a:rPr lang="en-US" sz="2400" dirty="0" err="1" smtClean="0"/>
              <a:t>atuar</a:t>
            </a:r>
            <a:r>
              <a:rPr lang="en-US" sz="2400" dirty="0" smtClean="0"/>
              <a:t> no </a:t>
            </a:r>
            <a:r>
              <a:rPr lang="en-US" sz="2400" dirty="0" err="1" smtClean="0"/>
              <a:t>que</a:t>
            </a:r>
            <a:r>
              <a:rPr lang="en-US" sz="2400" dirty="0" smtClean="0"/>
              <a:t> tem </a:t>
            </a:r>
            <a:r>
              <a:rPr lang="en-US" sz="2400" dirty="0" err="1" smtClean="0"/>
              <a:t>governabilidade</a:t>
            </a:r>
            <a:r>
              <a:rPr lang="en-US" sz="2400" dirty="0" smtClean="0"/>
              <a:t>, </a:t>
            </a:r>
            <a:r>
              <a:rPr lang="en-US" sz="2400" dirty="0" err="1" smtClean="0"/>
              <a:t>cooperar,maximizar</a:t>
            </a:r>
            <a:r>
              <a:rPr lang="en-US" sz="2400" dirty="0" smtClean="0"/>
              <a:t> o </a:t>
            </a:r>
            <a:r>
              <a:rPr lang="en-US" sz="2400" dirty="0" err="1" smtClean="0"/>
              <a:t>diálogo</a:t>
            </a:r>
            <a:r>
              <a:rPr lang="en-US" sz="2400" dirty="0" smtClean="0"/>
              <a:t> e a </a:t>
            </a:r>
            <a:r>
              <a:rPr lang="en-US" sz="2400" dirty="0" err="1" smtClean="0"/>
              <a:t>participação</a:t>
            </a:r>
            <a:r>
              <a:rPr lang="en-US" sz="2400" dirty="0" smtClean="0"/>
              <a:t>, se </a:t>
            </a:r>
            <a:r>
              <a:rPr lang="en-US" sz="2400" dirty="0" err="1" smtClean="0"/>
              <a:t>fortalecer</a:t>
            </a:r>
            <a:r>
              <a:rPr lang="en-US" sz="2400" dirty="0" smtClean="0"/>
              <a:t>, </a:t>
            </a:r>
            <a:r>
              <a:rPr lang="en-US" sz="2400" dirty="0" err="1" smtClean="0"/>
              <a:t>inovar</a:t>
            </a:r>
            <a:r>
              <a:rPr lang="en-US" sz="2400" dirty="0" smtClean="0"/>
              <a:t>, </a:t>
            </a:r>
            <a:r>
              <a:rPr lang="en-US" sz="2400" dirty="0" err="1" smtClean="0"/>
              <a:t>seguir</a:t>
            </a:r>
            <a:r>
              <a:rPr lang="en-US" sz="2400" dirty="0" smtClean="0"/>
              <a:t> </a:t>
            </a:r>
            <a:r>
              <a:rPr lang="en-US" sz="2400" dirty="0" err="1" smtClean="0"/>
              <a:t>cobrando</a:t>
            </a:r>
            <a:r>
              <a:rPr lang="en-US" sz="2400" dirty="0" smtClean="0"/>
              <a:t> do Estado </a:t>
            </a:r>
            <a:r>
              <a:rPr lang="en-US" sz="2400" dirty="0" err="1" smtClean="0"/>
              <a:t>políticas</a:t>
            </a:r>
            <a:r>
              <a:rPr lang="en-US" sz="2400" dirty="0" smtClean="0"/>
              <a:t> </a:t>
            </a:r>
            <a:r>
              <a:rPr lang="en-US" sz="2400" dirty="0" err="1" smtClean="0"/>
              <a:t>públicas</a:t>
            </a:r>
            <a:r>
              <a:rPr lang="en-US" sz="2400" dirty="0" smtClean="0"/>
              <a:t> </a:t>
            </a:r>
            <a:r>
              <a:rPr lang="en-US" sz="2400" dirty="0" err="1" smtClean="0"/>
              <a:t>coerentes</a:t>
            </a:r>
            <a:r>
              <a:rPr lang="en-US" sz="2400" dirty="0" smtClean="0"/>
              <a:t> com </a:t>
            </a:r>
            <a:r>
              <a:rPr lang="en-US" sz="2400" dirty="0" err="1" smtClean="0"/>
              <a:t>nossa</a:t>
            </a:r>
            <a:r>
              <a:rPr lang="en-US" sz="2400" dirty="0" smtClean="0"/>
              <a:t> </a:t>
            </a:r>
            <a:r>
              <a:rPr lang="en-US" sz="2400" dirty="0" err="1" smtClean="0"/>
              <a:t>Constituição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4" name="Picture 3" descr="Ação 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0"/>
            <a:ext cx="3810000" cy="2133600"/>
          </a:xfrm>
          <a:prstGeom prst="rect">
            <a:avLst/>
          </a:prstGeom>
        </p:spPr>
      </p:pic>
      <p:pic>
        <p:nvPicPr>
          <p:cNvPr id="5" name="Picture 4" descr="Agir 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699000"/>
            <a:ext cx="3771900" cy="2159000"/>
          </a:xfrm>
          <a:prstGeom prst="rect">
            <a:avLst/>
          </a:prstGeom>
        </p:spPr>
      </p:pic>
      <p:pic>
        <p:nvPicPr>
          <p:cNvPr id="6" name="Picture 5" descr="Iniciativa 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133599"/>
            <a:ext cx="3810000" cy="286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922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Atenção</a:t>
            </a:r>
            <a:r>
              <a:rPr lang="en-US" dirty="0"/>
              <a:t> </a:t>
            </a:r>
            <a:r>
              <a:rPr lang="en-US" dirty="0" err="1"/>
              <a:t>Básica</a:t>
            </a:r>
            <a:r>
              <a:rPr lang="en-US" dirty="0"/>
              <a:t> </a:t>
            </a:r>
            <a:r>
              <a:rPr lang="en-US" dirty="0" smtClean="0"/>
              <a:t>e ODS: </a:t>
            </a:r>
            <a:r>
              <a:rPr lang="en-US" dirty="0" err="1" smtClean="0"/>
              <a:t>numa</a:t>
            </a:r>
            <a:r>
              <a:rPr lang="en-US" dirty="0" smtClean="0"/>
              <a:t> </a:t>
            </a:r>
            <a:r>
              <a:rPr lang="en-US" dirty="0" err="1"/>
              <a:t>perspectiva</a:t>
            </a:r>
            <a:r>
              <a:rPr lang="en-US" dirty="0"/>
              <a:t> integral e </a:t>
            </a:r>
            <a:r>
              <a:rPr lang="en-US" dirty="0" err="1"/>
              <a:t>ampliada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pt-BR" sz="2400" dirty="0"/>
              <a:t>Saúde e bem-estar (3</a:t>
            </a:r>
            <a:r>
              <a:rPr lang="pt-BR" sz="2400" dirty="0" smtClean="0"/>
              <a:t>)</a:t>
            </a:r>
          </a:p>
          <a:p>
            <a:pPr fontAlgn="base"/>
            <a:r>
              <a:rPr lang="pt-BR" sz="2400" dirty="0"/>
              <a:t>Água limpa e saneamento (6</a:t>
            </a:r>
            <a:r>
              <a:rPr lang="pt-BR" sz="2400" dirty="0" smtClean="0"/>
              <a:t>)</a:t>
            </a:r>
            <a:endParaRPr lang="pt-BR" sz="2400" dirty="0"/>
          </a:p>
          <a:p>
            <a:pPr fontAlgn="base"/>
            <a:r>
              <a:rPr lang="pt-BR" sz="2400" dirty="0"/>
              <a:t>Educação de qualidade (4) </a:t>
            </a:r>
          </a:p>
          <a:p>
            <a:pPr fontAlgn="base"/>
            <a:r>
              <a:rPr lang="pt-BR" sz="2400" dirty="0" smtClean="0"/>
              <a:t>Redução </a:t>
            </a:r>
            <a:r>
              <a:rPr lang="pt-BR" sz="2400" dirty="0"/>
              <a:t>das </a:t>
            </a:r>
            <a:r>
              <a:rPr lang="pt-BR" sz="2400" dirty="0" smtClean="0"/>
              <a:t>desigualdades e Erradicação </a:t>
            </a:r>
            <a:r>
              <a:rPr lang="pt-BR" sz="2400" dirty="0"/>
              <a:t>da pobreza </a:t>
            </a:r>
            <a:r>
              <a:rPr lang="pt-BR" sz="2400" dirty="0" smtClean="0"/>
              <a:t>(10 e 1)</a:t>
            </a:r>
            <a:endParaRPr lang="pt-B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fontAlgn="base"/>
            <a:r>
              <a:rPr lang="pt-BR" sz="2400" dirty="0" smtClean="0"/>
              <a:t>Igualdade </a:t>
            </a:r>
            <a:r>
              <a:rPr lang="pt-BR" sz="2400" dirty="0"/>
              <a:t>de gênero </a:t>
            </a:r>
            <a:r>
              <a:rPr lang="pt-BR" sz="2400" dirty="0" smtClean="0"/>
              <a:t>(5)</a:t>
            </a:r>
            <a:endParaRPr lang="pt-BR" sz="2400" dirty="0"/>
          </a:p>
          <a:p>
            <a:pPr fontAlgn="base"/>
            <a:r>
              <a:rPr lang="pt-BR" sz="2400" dirty="0" smtClean="0"/>
              <a:t>Trabalho </a:t>
            </a:r>
            <a:r>
              <a:rPr lang="pt-BR" sz="2400" dirty="0"/>
              <a:t>de decente e crescimento econômico </a:t>
            </a:r>
            <a:r>
              <a:rPr lang="pt-BR" sz="2400" dirty="0" smtClean="0"/>
              <a:t>(8)</a:t>
            </a:r>
            <a:endParaRPr lang="pt-BR" sz="2400" dirty="0"/>
          </a:p>
          <a:p>
            <a:pPr fontAlgn="base"/>
            <a:r>
              <a:rPr lang="pt-BR" sz="2400" dirty="0" smtClean="0"/>
              <a:t>Inovação </a:t>
            </a:r>
            <a:r>
              <a:rPr lang="pt-BR" sz="2400" dirty="0"/>
              <a:t>infraestrutura </a:t>
            </a:r>
            <a:r>
              <a:rPr lang="pt-BR" sz="2400" dirty="0" smtClean="0"/>
              <a:t>(9)</a:t>
            </a:r>
            <a:endParaRPr lang="pt-BR" sz="2400" dirty="0"/>
          </a:p>
          <a:p>
            <a:pPr fontAlgn="base"/>
            <a:r>
              <a:rPr lang="pt-BR" sz="2400" dirty="0" smtClean="0"/>
              <a:t> Parcerias </a:t>
            </a:r>
            <a:r>
              <a:rPr lang="pt-BR" sz="2400" dirty="0"/>
              <a:t>e meios de implementação </a:t>
            </a:r>
            <a:r>
              <a:rPr lang="pt-BR" sz="2400" dirty="0" smtClean="0"/>
              <a:t>(17)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3461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Atenção</a:t>
            </a:r>
            <a:r>
              <a:rPr lang="en-US" dirty="0"/>
              <a:t> </a:t>
            </a:r>
            <a:r>
              <a:rPr lang="en-US" dirty="0" err="1"/>
              <a:t>Básica</a:t>
            </a:r>
            <a:r>
              <a:rPr lang="en-US" dirty="0"/>
              <a:t> </a:t>
            </a:r>
            <a:r>
              <a:rPr lang="en-US" dirty="0" smtClean="0"/>
              <a:t>e ODS: </a:t>
            </a:r>
            <a:r>
              <a:rPr lang="en-US" dirty="0" err="1" smtClean="0"/>
              <a:t>numa</a:t>
            </a:r>
            <a:r>
              <a:rPr lang="en-US" dirty="0" smtClean="0"/>
              <a:t> </a:t>
            </a:r>
            <a:r>
              <a:rPr lang="en-US" dirty="0" err="1"/>
              <a:t>perspectiva</a:t>
            </a:r>
            <a:r>
              <a:rPr lang="en-US" dirty="0"/>
              <a:t> integral e </a:t>
            </a:r>
            <a:r>
              <a:rPr lang="en-US" dirty="0" err="1"/>
              <a:t>ampliada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15" y="1985963"/>
            <a:ext cx="3879503" cy="4628400"/>
          </a:xfrm>
        </p:spPr>
        <p:txBody>
          <a:bodyPr>
            <a:noAutofit/>
          </a:bodyPr>
          <a:lstStyle/>
          <a:p>
            <a:pPr fontAlgn="base"/>
            <a:r>
              <a:rPr lang="pt-BR" sz="2400" b="1" dirty="0" smtClean="0"/>
              <a:t>Água </a:t>
            </a:r>
            <a:r>
              <a:rPr lang="pt-BR" sz="2400" b="1" dirty="0"/>
              <a:t>limpa e </a:t>
            </a:r>
            <a:r>
              <a:rPr lang="pt-BR" sz="2400" b="1" dirty="0" smtClean="0"/>
              <a:t>saneamento:</a:t>
            </a:r>
          </a:p>
          <a:p>
            <a:pPr lvl="1" fontAlgn="base"/>
            <a:r>
              <a:rPr lang="en-US" sz="2200" dirty="0"/>
              <a:t>e</a:t>
            </a:r>
            <a:r>
              <a:rPr lang="pt-BR" sz="2200" dirty="0" err="1" smtClean="0"/>
              <a:t>ducação</a:t>
            </a:r>
            <a:r>
              <a:rPr lang="pt-BR" sz="2200" dirty="0" smtClean="0"/>
              <a:t> em saúde, ação comunitária e ações (caixas d´agua, cisternas, etc.)</a:t>
            </a:r>
            <a:endParaRPr lang="pt-BR" sz="2200" dirty="0"/>
          </a:p>
          <a:p>
            <a:pPr fontAlgn="base"/>
            <a:r>
              <a:rPr lang="pt-BR" sz="2400" b="1" dirty="0"/>
              <a:t>Educação de qualidade </a:t>
            </a:r>
          </a:p>
          <a:p>
            <a:pPr lvl="1" fontAlgn="base"/>
            <a:r>
              <a:rPr lang="en-US" sz="2200" dirty="0"/>
              <a:t>e</a:t>
            </a:r>
            <a:r>
              <a:rPr lang="pt-BR" sz="2200" dirty="0" err="1" smtClean="0"/>
              <a:t>ducação</a:t>
            </a:r>
            <a:r>
              <a:rPr lang="pt-BR" sz="2200" dirty="0" smtClean="0"/>
              <a:t> em saúde e consciência sanitária, ações como as previstas no PSE</a:t>
            </a:r>
            <a:endParaRPr lang="pt-BR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7" y="1985963"/>
            <a:ext cx="4112309" cy="4140200"/>
          </a:xfrm>
        </p:spPr>
        <p:txBody>
          <a:bodyPr>
            <a:noAutofit/>
          </a:bodyPr>
          <a:lstStyle/>
          <a:p>
            <a:pPr fontAlgn="base"/>
            <a:r>
              <a:rPr lang="pt-BR" sz="2400" b="1" dirty="0"/>
              <a:t>Redução das desigualdades e Erradicação da pobreza</a:t>
            </a:r>
            <a:endParaRPr lang="pt-BR" sz="2400" dirty="0"/>
          </a:p>
          <a:p>
            <a:pPr lvl="1" fontAlgn="base"/>
            <a:r>
              <a:rPr lang="en-US" sz="2200" dirty="0"/>
              <a:t>A</a:t>
            </a:r>
            <a:r>
              <a:rPr lang="pt-BR" sz="2200" dirty="0"/>
              <a:t>cesso aos serviços, quebra do ciclo da pobreza, efeitos das ações de </a:t>
            </a:r>
            <a:r>
              <a:rPr lang="pt-BR" sz="2200" dirty="0" smtClean="0"/>
              <a:t>saúde</a:t>
            </a:r>
            <a:endParaRPr lang="pt-BR" sz="2200" b="1" dirty="0" smtClean="0"/>
          </a:p>
          <a:p>
            <a:pPr fontAlgn="base"/>
            <a:r>
              <a:rPr lang="pt-BR" sz="2400" b="1" dirty="0" smtClean="0"/>
              <a:t>Igualdade </a:t>
            </a:r>
            <a:r>
              <a:rPr lang="pt-BR" sz="2400" b="1" dirty="0"/>
              <a:t>de </a:t>
            </a:r>
            <a:r>
              <a:rPr lang="pt-BR" sz="2400" b="1" dirty="0" smtClean="0"/>
              <a:t>gênero</a:t>
            </a:r>
          </a:p>
          <a:p>
            <a:pPr lvl="1" fontAlgn="base"/>
            <a:r>
              <a:rPr lang="en-US" sz="2200" dirty="0" smtClean="0"/>
              <a:t>C</a:t>
            </a:r>
            <a:r>
              <a:rPr lang="pt-BR" sz="2200" dirty="0" err="1" smtClean="0"/>
              <a:t>ombate</a:t>
            </a:r>
            <a:r>
              <a:rPr lang="pt-BR" sz="2200" dirty="0"/>
              <a:t> </a:t>
            </a:r>
            <a:r>
              <a:rPr lang="pt-BR" sz="2200" dirty="0" smtClean="0"/>
              <a:t>ao machismo no trabalho e na atenção à saúde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198438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Atenção</a:t>
            </a:r>
            <a:r>
              <a:rPr lang="en-US" dirty="0"/>
              <a:t> </a:t>
            </a:r>
            <a:r>
              <a:rPr lang="en-US" dirty="0" err="1"/>
              <a:t>Básica</a:t>
            </a:r>
            <a:r>
              <a:rPr lang="en-US" dirty="0"/>
              <a:t> </a:t>
            </a:r>
            <a:r>
              <a:rPr lang="en-US" dirty="0" smtClean="0"/>
              <a:t>e ODS: </a:t>
            </a:r>
            <a:r>
              <a:rPr lang="en-US" dirty="0" err="1" smtClean="0"/>
              <a:t>numa</a:t>
            </a:r>
            <a:r>
              <a:rPr lang="en-US" dirty="0" smtClean="0"/>
              <a:t> </a:t>
            </a:r>
            <a:r>
              <a:rPr lang="en-US" dirty="0" err="1"/>
              <a:t>perspectiva</a:t>
            </a:r>
            <a:r>
              <a:rPr lang="en-US" dirty="0"/>
              <a:t> integral e </a:t>
            </a:r>
            <a:r>
              <a:rPr lang="en-US" dirty="0" err="1"/>
              <a:t>ampliada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15" y="1985963"/>
            <a:ext cx="3879503" cy="4628400"/>
          </a:xfrm>
        </p:spPr>
        <p:txBody>
          <a:bodyPr>
            <a:noAutofit/>
          </a:bodyPr>
          <a:lstStyle/>
          <a:p>
            <a:pPr fontAlgn="base"/>
            <a:r>
              <a:rPr lang="pt-BR" sz="2400" b="1" dirty="0" smtClean="0"/>
              <a:t>Trabalho </a:t>
            </a:r>
            <a:r>
              <a:rPr lang="pt-BR" sz="2400" b="1" dirty="0" smtClean="0"/>
              <a:t>decente </a:t>
            </a:r>
            <a:r>
              <a:rPr lang="pt-BR" sz="2400" b="1" dirty="0"/>
              <a:t>e crescimento econômico</a:t>
            </a:r>
          </a:p>
          <a:p>
            <a:pPr lvl="1" fontAlgn="base"/>
            <a:r>
              <a:rPr lang="en-US" sz="2200" dirty="0"/>
              <a:t>A</a:t>
            </a:r>
            <a:r>
              <a:rPr lang="pt-BR" sz="2200" dirty="0" err="1"/>
              <a:t>genda</a:t>
            </a:r>
            <a:r>
              <a:rPr lang="pt-BR" sz="2200" dirty="0"/>
              <a:t> internacional do trabalho decente, </a:t>
            </a:r>
            <a:r>
              <a:rPr lang="pt-BR" sz="2200" dirty="0" smtClean="0"/>
              <a:t>trabalho descente no SUS, investimento nos trabalhadores e trabalhadoras de saúde, saúde </a:t>
            </a:r>
            <a:r>
              <a:rPr lang="pt-BR" sz="2200" dirty="0"/>
              <a:t>como setor </a:t>
            </a:r>
            <a:r>
              <a:rPr lang="pt-BR" sz="2200" dirty="0" smtClean="0"/>
              <a:t>produtivo gerando empregos decentes</a:t>
            </a:r>
            <a:endParaRPr lang="pt-BR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fontAlgn="base"/>
            <a:r>
              <a:rPr lang="pt-BR" sz="2400" b="1" dirty="0" smtClean="0"/>
              <a:t>Inovação infraestrutura</a:t>
            </a:r>
          </a:p>
          <a:p>
            <a:pPr lvl="1" fontAlgn="base"/>
            <a:r>
              <a:rPr lang="pt-BR" sz="2200" dirty="0" smtClean="0"/>
              <a:t>Saúde no campo da inovação, investimento em infraestrutura de saúde</a:t>
            </a:r>
            <a:endParaRPr lang="pt-BR" sz="2200" dirty="0"/>
          </a:p>
          <a:p>
            <a:pPr fontAlgn="base"/>
            <a:r>
              <a:rPr lang="pt-BR" sz="2400" b="1" dirty="0" smtClean="0"/>
              <a:t> Parcerias </a:t>
            </a:r>
            <a:r>
              <a:rPr lang="pt-BR" sz="2400" b="1" dirty="0"/>
              <a:t>e meios de </a:t>
            </a:r>
            <a:r>
              <a:rPr lang="pt-BR" sz="2400" b="1" dirty="0" smtClean="0"/>
              <a:t>implementação</a:t>
            </a:r>
            <a:endParaRPr lang="pt-BR" sz="2400" dirty="0" smtClean="0"/>
          </a:p>
          <a:p>
            <a:pPr lvl="1" fontAlgn="base"/>
            <a:r>
              <a:rPr lang="en-US" sz="2200" dirty="0" err="1" smtClean="0"/>
              <a:t>Gestão</a:t>
            </a:r>
            <a:r>
              <a:rPr lang="en-US" sz="2200" dirty="0" smtClean="0"/>
              <a:t> </a:t>
            </a:r>
            <a:r>
              <a:rPr lang="en-US" sz="2200" dirty="0" err="1" smtClean="0"/>
              <a:t>democrática</a:t>
            </a:r>
            <a:r>
              <a:rPr lang="en-US" sz="2200" dirty="0" smtClean="0"/>
              <a:t> e </a:t>
            </a:r>
            <a:r>
              <a:rPr lang="en-US" sz="2200" dirty="0" err="1" smtClean="0"/>
              <a:t>participativa</a:t>
            </a:r>
            <a:r>
              <a:rPr lang="en-US" sz="2200" dirty="0" smtClean="0"/>
              <a:t>, co-</a:t>
            </a:r>
            <a:r>
              <a:rPr lang="en-US" sz="2200" dirty="0" err="1" smtClean="0"/>
              <a:t>gestão</a:t>
            </a:r>
            <a:r>
              <a:rPr lang="en-US" sz="2200" dirty="0" smtClean="0"/>
              <a:t>, </a:t>
            </a:r>
            <a:r>
              <a:rPr lang="en-US" sz="2200" dirty="0" err="1" smtClean="0"/>
              <a:t>controle</a:t>
            </a:r>
            <a:r>
              <a:rPr lang="en-US" sz="2200" dirty="0" smtClean="0"/>
              <a:t> social etc.</a:t>
            </a:r>
            <a:endParaRPr lang="en-US" sz="2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3186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Atenção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organizadora</a:t>
            </a:r>
            <a:r>
              <a:rPr lang="en-US" dirty="0" smtClean="0"/>
              <a:t> do </a:t>
            </a:r>
            <a:r>
              <a:rPr lang="en-US" dirty="0" err="1" smtClean="0"/>
              <a:t>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601" y="1754852"/>
            <a:ext cx="8675641" cy="4144963"/>
          </a:xfrm>
        </p:spPr>
        <p:txBody>
          <a:bodyPr>
            <a:noAutofit/>
          </a:bodyPr>
          <a:lstStyle/>
          <a:p>
            <a:pPr fontAlgn="base"/>
            <a:r>
              <a:rPr lang="pt-BR" sz="2400" dirty="0" smtClean="0"/>
              <a:t>Experiências internacionais e recomendação da Organização Mundial da Saúde</a:t>
            </a:r>
          </a:p>
          <a:p>
            <a:pPr fontAlgn="base"/>
            <a:r>
              <a:rPr lang="pt-BR" sz="2400" dirty="0" smtClean="0"/>
              <a:t>Decreto 7508/2011 que regulamenta a Lei Orgânica da Saúde, Política Nacional de Atenção Básica e Portarias das Redes de Atenção</a:t>
            </a:r>
          </a:p>
          <a:p>
            <a:pPr fontAlgn="base"/>
            <a:r>
              <a:rPr lang="pt-BR" sz="2400" dirty="0" smtClean="0"/>
              <a:t>Análise do quanto isso ocorria de fato (MIRANDA; PINTO. Atenção </a:t>
            </a:r>
            <a:r>
              <a:rPr lang="pt-BR" sz="2400" dirty="0"/>
              <a:t>Básica enquanto ordenadora da rede e coordenadora do cuidado: ainda uma utopia? </a:t>
            </a:r>
            <a:r>
              <a:rPr lang="pt-BR" sz="2400" dirty="0" smtClean="0"/>
              <a:t>2014)</a:t>
            </a:r>
          </a:p>
          <a:p>
            <a:pPr lvl="1" fontAlgn="base"/>
            <a:r>
              <a:rPr lang="en-US" sz="2200" dirty="0" smtClean="0"/>
              <a:t>Na </a:t>
            </a:r>
            <a:r>
              <a:rPr lang="en-US" sz="2200" dirty="0" err="1" smtClean="0"/>
              <a:t>continuidado</a:t>
            </a:r>
            <a:r>
              <a:rPr lang="en-US" sz="2200" dirty="0" smtClean="0"/>
              <a:t> do </a:t>
            </a:r>
            <a:r>
              <a:rPr lang="en-US" sz="2200" dirty="0" err="1" smtClean="0"/>
              <a:t>cuidado</a:t>
            </a:r>
            <a:r>
              <a:rPr lang="en-US" sz="2200" dirty="0" smtClean="0"/>
              <a:t> e no </a:t>
            </a:r>
            <a:r>
              <a:rPr lang="en-US" sz="2200" dirty="0" err="1" smtClean="0"/>
              <a:t>acesso</a:t>
            </a:r>
            <a:r>
              <a:rPr lang="en-US" sz="2200" dirty="0" smtClean="0"/>
              <a:t> </a:t>
            </a:r>
            <a:r>
              <a:rPr lang="en-US" sz="2200" dirty="0" err="1" smtClean="0"/>
              <a:t>à</a:t>
            </a:r>
            <a:r>
              <a:rPr lang="en-US" sz="2200" dirty="0" smtClean="0"/>
              <a:t> </a:t>
            </a:r>
            <a:r>
              <a:rPr lang="en-US" sz="2200" dirty="0" err="1" smtClean="0"/>
              <a:t>Atenção</a:t>
            </a:r>
            <a:r>
              <a:rPr lang="en-US" sz="2200" dirty="0" smtClean="0"/>
              <a:t> </a:t>
            </a:r>
            <a:r>
              <a:rPr lang="en-US" sz="2200" dirty="0" err="1" smtClean="0"/>
              <a:t>Especializada</a:t>
            </a:r>
            <a:r>
              <a:rPr lang="en-US" sz="2200" dirty="0" smtClean="0"/>
              <a:t> </a:t>
            </a:r>
            <a:r>
              <a:rPr lang="en-US" sz="2200" dirty="0" err="1" smtClean="0"/>
              <a:t>muitos</a:t>
            </a:r>
            <a:r>
              <a:rPr lang="en-US" sz="2200" dirty="0" smtClean="0"/>
              <a:t> </a:t>
            </a:r>
            <a:r>
              <a:rPr lang="en-US" sz="2200" dirty="0" err="1" smtClean="0"/>
              <a:t>problemas</a:t>
            </a:r>
            <a:r>
              <a:rPr lang="en-US" sz="2200" dirty="0" smtClean="0"/>
              <a:t> </a:t>
            </a:r>
            <a:r>
              <a:rPr lang="en-US" sz="2200" dirty="0" err="1" smtClean="0"/>
              <a:t>na</a:t>
            </a:r>
            <a:r>
              <a:rPr lang="en-US" sz="2200" dirty="0" smtClean="0"/>
              <a:t> c</a:t>
            </a:r>
            <a:r>
              <a:rPr lang="pt-BR" sz="2200" dirty="0" err="1" smtClean="0"/>
              <a:t>oordenação</a:t>
            </a:r>
            <a:r>
              <a:rPr lang="pt-BR" sz="2200" dirty="0" smtClean="0"/>
              <a:t>, regulação, acompanhamento e </a:t>
            </a:r>
            <a:r>
              <a:rPr lang="pt-BR" sz="2200" dirty="0" err="1" smtClean="0"/>
              <a:t>logitudinalidade</a:t>
            </a:r>
            <a:r>
              <a:rPr lang="pt-BR" sz="2200" dirty="0" smtClean="0"/>
              <a:t> do cuidado</a:t>
            </a:r>
          </a:p>
          <a:p>
            <a:pPr lvl="1" fontAlgn="base"/>
            <a:r>
              <a:rPr lang="pt-BR" sz="2200" dirty="0" smtClean="0"/>
              <a:t>Isolamento e desvalorização da AB</a:t>
            </a:r>
          </a:p>
        </p:txBody>
      </p:sp>
    </p:spTree>
    <p:extLst>
      <p:ext uri="{BB962C8B-B14F-4D97-AF65-F5344CB8AC3E}">
        <p14:creationId xmlns:p14="http://schemas.microsoft.com/office/powerpoint/2010/main" val="43384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Atenção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organizadora</a:t>
            </a:r>
            <a:r>
              <a:rPr lang="en-US" dirty="0" smtClean="0"/>
              <a:t> do </a:t>
            </a:r>
            <a:r>
              <a:rPr lang="en-US" dirty="0" err="1" smtClean="0"/>
              <a:t>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748" y="1868026"/>
            <a:ext cx="8650494" cy="4144963"/>
          </a:xfrm>
        </p:spPr>
        <p:txBody>
          <a:bodyPr>
            <a:noAutofit/>
          </a:bodyPr>
          <a:lstStyle/>
          <a:p>
            <a:pPr fontAlgn="base"/>
            <a:r>
              <a:rPr lang="pt-BR" sz="2400" dirty="0" smtClean="0"/>
              <a:t>De um ponto de vista estratégico:</a:t>
            </a:r>
          </a:p>
          <a:p>
            <a:pPr fontAlgn="base"/>
            <a:r>
              <a:rPr lang="pt-BR" sz="2400" dirty="0"/>
              <a:t>E</a:t>
            </a:r>
            <a:r>
              <a:rPr lang="pt-BR" sz="2400" dirty="0" smtClean="0"/>
              <a:t>ssa perspectiva ter centralidade na gestão: alta direção, equipe de formulação da política, sujeitos em postos chave de decisão (não só na AB);</a:t>
            </a:r>
          </a:p>
          <a:p>
            <a:pPr fontAlgn="base"/>
            <a:r>
              <a:rPr lang="pt-BR" sz="2400" dirty="0" smtClean="0"/>
              <a:t>Articulação entre a AB e AE com base em critérios, fluxos pactuados e interação dialogada entre profissionais dos diferentes pontos de atenção (com referência, vínculo, apoio matricial, gestão compartilhada do cuidado, decisão sobre acesso a procedimentos e serviços)</a:t>
            </a:r>
          </a:p>
          <a:p>
            <a:pPr fontAlgn="base"/>
            <a:r>
              <a:rPr lang="pt-BR" sz="2400" dirty="0" smtClean="0"/>
              <a:t>Monitoramento, avaliação e educação permanente sensível à essa perspectiva</a:t>
            </a:r>
          </a:p>
          <a:p>
            <a:pPr fontAlgn="base"/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186072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Equipe</a:t>
            </a:r>
            <a:r>
              <a:rPr lang="en-US" dirty="0" smtClean="0"/>
              <a:t> </a:t>
            </a:r>
            <a:r>
              <a:rPr lang="en-US" dirty="0" err="1" smtClean="0"/>
              <a:t>Multiprofissional</a:t>
            </a:r>
            <a:r>
              <a:rPr lang="en-US" dirty="0" smtClean="0"/>
              <a:t> de </a:t>
            </a:r>
            <a:r>
              <a:rPr lang="en-US" dirty="0" err="1" smtClean="0"/>
              <a:t>Saúde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pressupostos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748" y="1722752"/>
            <a:ext cx="8650494" cy="4290237"/>
          </a:xfrm>
        </p:spPr>
        <p:txBody>
          <a:bodyPr>
            <a:noAutofit/>
          </a:bodyPr>
          <a:lstStyle/>
          <a:p>
            <a:pPr fontAlgn="base"/>
            <a:r>
              <a:rPr lang="pt-BR" sz="2400" dirty="0" smtClean="0"/>
              <a:t>A perspectiva que deve preponderar sobre as demais é a atenção integral ao usuário e todos os saberes e recursos devem ser manejados para atingir esse fim</a:t>
            </a:r>
          </a:p>
          <a:p>
            <a:pPr fontAlgn="base"/>
            <a:r>
              <a:rPr lang="pt-BR" sz="2400" dirty="0" smtClean="0"/>
              <a:t>Isso fala a favor de um Campo rico que não deve ser condicionado pelos Núcleos Profissionais Específicos</a:t>
            </a:r>
          </a:p>
          <a:p>
            <a:pPr fontAlgn="base"/>
            <a:r>
              <a:rPr lang="pt-BR" sz="2400" dirty="0" smtClean="0"/>
              <a:t>O conhecimento cada vez é mais acessível, precisa ser organizado e singularizado, precisa resultar em um cuidado centrado no usuário (prática clínica centrada na pessoa)</a:t>
            </a:r>
          </a:p>
          <a:p>
            <a:pPr fontAlgn="base"/>
            <a:r>
              <a:rPr lang="pt-BR" sz="2400" dirty="0" smtClean="0"/>
              <a:t>A tendência é uma participação cada vez maior das Tecnologias de Informação e Comunicação na Atenção</a:t>
            </a:r>
          </a:p>
        </p:txBody>
      </p:sp>
    </p:spTree>
    <p:extLst>
      <p:ext uri="{BB962C8B-B14F-4D97-AF65-F5344CB8AC3E}">
        <p14:creationId xmlns:p14="http://schemas.microsoft.com/office/powerpoint/2010/main" val="3186665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Equipe</a:t>
            </a:r>
            <a:r>
              <a:rPr lang="en-US" dirty="0" smtClean="0"/>
              <a:t> </a:t>
            </a:r>
            <a:r>
              <a:rPr lang="en-US" dirty="0" err="1" smtClean="0"/>
              <a:t>Multiprofissional</a:t>
            </a:r>
            <a:r>
              <a:rPr lang="en-US" dirty="0" smtClean="0"/>
              <a:t> de </a:t>
            </a:r>
            <a:r>
              <a:rPr lang="en-US" dirty="0" err="1" smtClean="0"/>
              <a:t>Saúde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efeitos</a:t>
            </a:r>
            <a:r>
              <a:rPr lang="en-US" dirty="0" smtClean="0"/>
              <a:t> disso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748" y="1722752"/>
            <a:ext cx="8650494" cy="4290237"/>
          </a:xfrm>
        </p:spPr>
        <p:txBody>
          <a:bodyPr>
            <a:noAutofit/>
          </a:bodyPr>
          <a:lstStyle/>
          <a:p>
            <a:pPr fontAlgn="base"/>
            <a:r>
              <a:rPr lang="pt-BR" sz="2400" dirty="0" smtClean="0"/>
              <a:t>A </a:t>
            </a:r>
            <a:r>
              <a:rPr lang="pt-BR" sz="2400" dirty="0" err="1" smtClean="0"/>
              <a:t>perspetiva</a:t>
            </a:r>
            <a:r>
              <a:rPr lang="pt-BR" sz="2400" dirty="0" smtClean="0"/>
              <a:t> da atenç</a:t>
            </a:r>
            <a:r>
              <a:rPr lang="pt-BR" sz="2400" dirty="0" smtClean="0"/>
              <a:t>ão integral demanda uma </a:t>
            </a:r>
            <a:r>
              <a:rPr lang="pt-BR" sz="2400" dirty="0" smtClean="0"/>
              <a:t>formação </a:t>
            </a:r>
            <a:r>
              <a:rPr lang="pt-BR" sz="2400" dirty="0" smtClean="0"/>
              <a:t>e </a:t>
            </a:r>
            <a:r>
              <a:rPr lang="pt-BR" sz="2400" dirty="0" smtClean="0"/>
              <a:t>trabalho transdisciplinar </a:t>
            </a:r>
            <a:r>
              <a:rPr lang="pt-BR" sz="2400" dirty="0" smtClean="0"/>
              <a:t>e multiprofissional</a:t>
            </a:r>
          </a:p>
          <a:p>
            <a:pPr fontAlgn="base"/>
            <a:r>
              <a:rPr lang="pt-BR" sz="2400" dirty="0" smtClean="0"/>
              <a:t>Cada vez será mais importante investir no cuidado </a:t>
            </a:r>
            <a:r>
              <a:rPr lang="pt-BR" sz="2400" dirty="0" smtClean="0"/>
              <a:t>usuário-centrado </a:t>
            </a:r>
            <a:r>
              <a:rPr lang="pt-BR" sz="2400" dirty="0" smtClean="0"/>
              <a:t>com capacidade de  gerir o cuidado, articular intervenções de outros profissionais e manejar recursos, diversos deles ligados às </a:t>
            </a:r>
            <a:r>
              <a:rPr lang="pt-BR" sz="2400" dirty="0" err="1" smtClean="0"/>
              <a:t>TICs</a:t>
            </a:r>
            <a:r>
              <a:rPr lang="pt-BR" sz="2400" dirty="0" smtClean="0"/>
              <a:t>  </a:t>
            </a:r>
          </a:p>
          <a:p>
            <a:pPr fontAlgn="base"/>
            <a:r>
              <a:rPr lang="pt-BR" sz="2400" dirty="0" smtClean="0"/>
              <a:t>Imediatamente é central:</a:t>
            </a:r>
          </a:p>
          <a:p>
            <a:pPr lvl="1" fontAlgn="base"/>
            <a:r>
              <a:rPr lang="pt-BR" sz="2200" dirty="0" smtClean="0"/>
              <a:t>investir na formação e educação permanente</a:t>
            </a:r>
          </a:p>
          <a:p>
            <a:pPr lvl="1" fontAlgn="base"/>
            <a:r>
              <a:rPr lang="en-US" sz="2200" dirty="0" err="1" smtClean="0"/>
              <a:t>na</a:t>
            </a:r>
            <a:r>
              <a:rPr lang="en-US" sz="2200" dirty="0" smtClean="0"/>
              <a:t> </a:t>
            </a:r>
            <a:r>
              <a:rPr lang="en-US" sz="2200" dirty="0" err="1" smtClean="0"/>
              <a:t>qualficação</a:t>
            </a:r>
            <a:r>
              <a:rPr lang="en-US" sz="2200" dirty="0" smtClean="0"/>
              <a:t> da </a:t>
            </a:r>
            <a:r>
              <a:rPr lang="en-US" sz="2200" dirty="0" err="1" smtClean="0"/>
              <a:t>atenção</a:t>
            </a:r>
            <a:r>
              <a:rPr lang="en-US" sz="2200" dirty="0" smtClean="0"/>
              <a:t>, </a:t>
            </a:r>
            <a:r>
              <a:rPr lang="en-US" sz="2200" dirty="0" err="1" smtClean="0"/>
              <a:t>incluindo</a:t>
            </a:r>
            <a:r>
              <a:rPr lang="en-US" sz="2200" dirty="0" smtClean="0"/>
              <a:t> a </a:t>
            </a:r>
            <a:r>
              <a:rPr lang="en-US" sz="2200" dirty="0" err="1" smtClean="0"/>
              <a:t>clínica</a:t>
            </a:r>
            <a:r>
              <a:rPr lang="en-US" sz="2200" dirty="0" smtClean="0"/>
              <a:t>, com </a:t>
            </a:r>
            <a:r>
              <a:rPr lang="en-US" sz="2200" dirty="0" err="1" smtClean="0"/>
              <a:t>construção</a:t>
            </a:r>
            <a:r>
              <a:rPr lang="en-US" sz="2200" dirty="0" smtClean="0"/>
              <a:t> de </a:t>
            </a:r>
            <a:r>
              <a:rPr lang="en-US" sz="2200" dirty="0" err="1" smtClean="0"/>
              <a:t>pactos</a:t>
            </a:r>
            <a:r>
              <a:rPr lang="en-US" sz="2200" dirty="0" smtClean="0"/>
              <a:t>, </a:t>
            </a:r>
            <a:r>
              <a:rPr lang="en-US" sz="2200" dirty="0" err="1" smtClean="0"/>
              <a:t>diretrizes</a:t>
            </a:r>
            <a:r>
              <a:rPr lang="en-US" sz="2200" dirty="0"/>
              <a:t> </a:t>
            </a:r>
            <a:r>
              <a:rPr lang="en-US" sz="2200" dirty="0" smtClean="0"/>
              <a:t>e </a:t>
            </a:r>
            <a:r>
              <a:rPr lang="en-US" sz="2200" dirty="0" err="1" smtClean="0"/>
              <a:t>fluxos</a:t>
            </a:r>
            <a:r>
              <a:rPr lang="en-US" sz="2200" dirty="0" smtClean="0"/>
              <a:t> </a:t>
            </a:r>
            <a:r>
              <a:rPr lang="en-US" sz="2200" dirty="0" err="1" smtClean="0"/>
              <a:t>compartilhados</a:t>
            </a:r>
            <a:endParaRPr lang="en-US" sz="2200" dirty="0" smtClean="0"/>
          </a:p>
          <a:p>
            <a:pPr lvl="1" fontAlgn="base"/>
            <a:r>
              <a:rPr lang="en-US" sz="2200" dirty="0" err="1"/>
              <a:t>d</a:t>
            </a:r>
            <a:r>
              <a:rPr lang="en-US" sz="2200" dirty="0" err="1" smtClean="0"/>
              <a:t>ar</a:t>
            </a:r>
            <a:r>
              <a:rPr lang="en-US" sz="2200" dirty="0" smtClean="0"/>
              <a:t> </a:t>
            </a:r>
            <a:r>
              <a:rPr lang="en-US" sz="2200" dirty="0" err="1" smtClean="0"/>
              <a:t>condições</a:t>
            </a:r>
            <a:r>
              <a:rPr lang="en-US" sz="2200" dirty="0" smtClean="0"/>
              <a:t> e </a:t>
            </a:r>
            <a:r>
              <a:rPr lang="en-US" sz="2200" dirty="0" err="1" smtClean="0"/>
              <a:t>segurança</a:t>
            </a:r>
            <a:r>
              <a:rPr lang="en-US" sz="2200" dirty="0" smtClean="0"/>
              <a:t> das </a:t>
            </a:r>
            <a:r>
              <a:rPr lang="en-US" sz="2200" dirty="0" err="1" smtClean="0"/>
              <a:t>equipes</a:t>
            </a:r>
            <a:r>
              <a:rPr lang="en-US" sz="2200" dirty="0" smtClean="0"/>
              <a:t> </a:t>
            </a:r>
            <a:r>
              <a:rPr lang="en-US" sz="2200" dirty="0" err="1" smtClean="0"/>
              <a:t>cuidarem</a:t>
            </a:r>
            <a:r>
              <a:rPr lang="en-US" sz="2200" dirty="0"/>
              <a:t> </a:t>
            </a:r>
            <a:r>
              <a:rPr lang="en-US" sz="2200" dirty="0" smtClean="0"/>
              <a:t>e de </a:t>
            </a:r>
            <a:r>
              <a:rPr lang="en-US" sz="2200" dirty="0" err="1" smtClean="0"/>
              <a:t>cada</a:t>
            </a:r>
            <a:r>
              <a:rPr lang="en-US" sz="2200" dirty="0" smtClean="0"/>
              <a:t> </a:t>
            </a:r>
            <a:r>
              <a:rPr lang="en-US" sz="2200" dirty="0" err="1" smtClean="0"/>
              <a:t>profissional</a:t>
            </a:r>
            <a:r>
              <a:rPr lang="en-US" sz="2200" dirty="0" smtClean="0"/>
              <a:t> da </a:t>
            </a:r>
            <a:r>
              <a:rPr lang="en-US" sz="2200" dirty="0" err="1" smtClean="0"/>
              <a:t>equipe</a:t>
            </a:r>
            <a:r>
              <a:rPr lang="en-US" sz="2200" dirty="0" smtClean="0"/>
              <a:t> </a:t>
            </a:r>
            <a:r>
              <a:rPr lang="en-US" sz="2200" dirty="0" err="1" smtClean="0"/>
              <a:t>poder</a:t>
            </a:r>
            <a:r>
              <a:rPr lang="en-US" sz="2200" dirty="0" smtClean="0"/>
              <a:t> </a:t>
            </a:r>
            <a:r>
              <a:rPr lang="en-US" sz="2200" dirty="0" err="1" smtClean="0"/>
              <a:t>fazer</a:t>
            </a:r>
            <a:r>
              <a:rPr lang="en-US" sz="2200" dirty="0" smtClean="0"/>
              <a:t> o </a:t>
            </a:r>
            <a:r>
              <a:rPr lang="en-US" sz="2200" dirty="0" err="1" smtClean="0"/>
              <a:t>máximo</a:t>
            </a:r>
            <a:r>
              <a:rPr lang="en-US" sz="2200" dirty="0" smtClean="0"/>
              <a:t> </a:t>
            </a:r>
            <a:endParaRPr lang="pt-BR" sz="2200" dirty="0" smtClean="0"/>
          </a:p>
        </p:txBody>
      </p:sp>
    </p:spTree>
    <p:extLst>
      <p:ext uri="{BB962C8B-B14F-4D97-AF65-F5344CB8AC3E}">
        <p14:creationId xmlns:p14="http://schemas.microsoft.com/office/powerpoint/2010/main" val="3899962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Estratégia</a:t>
            </a:r>
            <a:r>
              <a:rPr lang="en-US" dirty="0" smtClean="0"/>
              <a:t> de </a:t>
            </a:r>
            <a:r>
              <a:rPr lang="en-US" dirty="0" err="1" smtClean="0"/>
              <a:t>Saúde</a:t>
            </a:r>
            <a:r>
              <a:rPr lang="en-US" dirty="0" smtClean="0"/>
              <a:t> da </a:t>
            </a:r>
            <a:r>
              <a:rPr lang="en-US" dirty="0" err="1" smtClean="0"/>
              <a:t>Família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Um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disputa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748" y="1722752"/>
            <a:ext cx="8650494" cy="4290237"/>
          </a:xfrm>
        </p:spPr>
        <p:txBody>
          <a:bodyPr>
            <a:noAutofit/>
          </a:bodyPr>
          <a:lstStyle/>
          <a:p>
            <a:pPr fontAlgn="base"/>
            <a:r>
              <a:rPr lang="x-none" sz="2400" dirty="0" smtClean="0"/>
              <a:t>Mais custo-efetiva e mais adequado ao que o futuro aponta</a:t>
            </a:r>
          </a:p>
          <a:p>
            <a:pPr fontAlgn="base"/>
            <a:r>
              <a:rPr lang="x-none" sz="2400" dirty="0"/>
              <a:t>C</a:t>
            </a:r>
            <a:r>
              <a:rPr lang="x-none" sz="2400" dirty="0" smtClean="0"/>
              <a:t>onflito com o modelo hegemônico: tanto na formação, quanto na valorização no mercado de trabalho, na perspectiva dos múltiplos trabalhos para compor a renda, na contratação precária, da reação corporativa</a:t>
            </a:r>
          </a:p>
          <a:p>
            <a:pPr fontAlgn="base"/>
            <a:r>
              <a:rPr lang="x-none" sz="2400" dirty="0" smtClean="0"/>
              <a:t>A PNAB de 2017 é uma analisador do efeito desses processos (PINTO. </a:t>
            </a:r>
            <a:r>
              <a:rPr lang="pt-BR" sz="2400" dirty="0"/>
              <a:t>Análise da mudança da Política Nacional de Atenção Básica</a:t>
            </a:r>
            <a:r>
              <a:rPr lang="x-none" sz="2400" dirty="0" smtClean="0"/>
              <a:t>. 2018): </a:t>
            </a:r>
          </a:p>
          <a:p>
            <a:pPr lvl="1" fontAlgn="base"/>
            <a:r>
              <a:rPr lang="x-none" sz="2200" dirty="0" smtClean="0"/>
              <a:t>redução de recursos </a:t>
            </a:r>
            <a:r>
              <a:rPr lang="mr-IN" sz="2200" dirty="0" smtClean="0"/>
              <a:t>–</a:t>
            </a:r>
            <a:r>
              <a:rPr lang="x-none" sz="2200" dirty="0" smtClean="0"/>
              <a:t> </a:t>
            </a:r>
            <a:r>
              <a:rPr lang="x-none" sz="2200" dirty="0" smtClean="0"/>
              <a:t>de responsabilidades </a:t>
            </a:r>
            <a:r>
              <a:rPr lang="mr-IN" sz="2200" dirty="0" smtClean="0"/>
              <a:t>–</a:t>
            </a:r>
            <a:r>
              <a:rPr lang="x-none" sz="2200" dirty="0" smtClean="0"/>
              <a:t> </a:t>
            </a:r>
            <a:r>
              <a:rPr lang="x-none" sz="2200" dirty="0" smtClean="0"/>
              <a:t>de capacidade </a:t>
            </a:r>
            <a:r>
              <a:rPr lang="mr-IN" sz="2200" dirty="0" smtClean="0"/>
              <a:t>–</a:t>
            </a:r>
            <a:r>
              <a:rPr lang="x-none" sz="2200" dirty="0" smtClean="0"/>
              <a:t> </a:t>
            </a:r>
            <a:r>
              <a:rPr lang="x-none" sz="2200" dirty="0" smtClean="0"/>
              <a:t>de qualidade</a:t>
            </a:r>
            <a:endParaRPr lang="x-none" sz="2200" dirty="0" smtClean="0"/>
          </a:p>
          <a:p>
            <a:pPr lvl="1" fontAlgn="base"/>
            <a:r>
              <a:rPr lang="en-US" sz="2200" dirty="0"/>
              <a:t>f</a:t>
            </a:r>
            <a:r>
              <a:rPr lang="x-none" sz="2200" dirty="0" smtClean="0"/>
              <a:t>uncional ao ajuste fiscal brutal, ao modelo privatista e não universal da saúde e convergente com a APS seletiva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260009092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120</TotalTime>
  <Words>1114</Words>
  <Application>Microsoft Macintosh PowerPoint</Application>
  <PresentationFormat>On-screen Show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Advantage</vt:lpstr>
      <vt:lpstr>ATENÇÃO BÁSICA E SUA INTERFACE COM OS OBJETIVOS DO DESENVOLVIMENTO SUSTENTÁVEL  </vt:lpstr>
      <vt:lpstr>Atenção Básica e ODS: numa perspectiva integral e ampliada</vt:lpstr>
      <vt:lpstr>Atenção Básica e ODS: numa perspectiva integral e ampliada</vt:lpstr>
      <vt:lpstr>Atenção Básica e ODS: numa perspectiva integral e ampliada</vt:lpstr>
      <vt:lpstr>Atenção Básica como organizadora do Sistema</vt:lpstr>
      <vt:lpstr>Atenção Básica como organizadora do Sistema</vt:lpstr>
      <vt:lpstr>Equipe Multiprofissional de Saúde Alguns pressupostos</vt:lpstr>
      <vt:lpstr>Equipe Multiprofissional de Saúde Alguns efeitos disso</vt:lpstr>
      <vt:lpstr>Estratégia de Saúde da Família Um modelo em disputa</vt:lpstr>
      <vt:lpstr>Fixação e Formação da Força de Trabalho para o SUS</vt:lpstr>
      <vt:lpstr>Fixação e Formação e Programa Mais Médicos</vt:lpstr>
      <vt:lpstr>Fixação e Formação e Programa Mais Médicos</vt:lpstr>
      <vt:lpstr>Retrocessos imensos com Temer</vt:lpstr>
      <vt:lpstr>Resistir, sonhar e agir</vt:lpstr>
      <vt:lpstr>Resistir, sonhar e agir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ATENÇÃO BÁSICA E SUA INTERFACE COM OS OBJETIVOS DO DESENVOLVIMENTO SUSTENTÁVEL  </dc:title>
  <dc:creator>Heider</dc:creator>
  <cp:lastModifiedBy>Heider</cp:lastModifiedBy>
  <cp:revision>29</cp:revision>
  <dcterms:created xsi:type="dcterms:W3CDTF">2019-02-11T17:51:52Z</dcterms:created>
  <dcterms:modified xsi:type="dcterms:W3CDTF">2019-02-13T10:52:05Z</dcterms:modified>
</cp:coreProperties>
</file>