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</p:sldMasterIdLst>
  <p:notesMasterIdLst>
    <p:notesMasterId r:id="rId19"/>
  </p:notesMasterIdLst>
  <p:handoutMasterIdLst>
    <p:handoutMasterId r:id="rId20"/>
  </p:handoutMasterIdLst>
  <p:sldIdLst>
    <p:sldId id="292" r:id="rId5"/>
    <p:sldId id="293" r:id="rId6"/>
    <p:sldId id="370" r:id="rId7"/>
    <p:sldId id="372" r:id="rId8"/>
    <p:sldId id="391" r:id="rId9"/>
    <p:sldId id="392" r:id="rId10"/>
    <p:sldId id="400" r:id="rId11"/>
    <p:sldId id="401" r:id="rId12"/>
    <p:sldId id="402" r:id="rId13"/>
    <p:sldId id="378" r:id="rId14"/>
    <p:sldId id="388" r:id="rId15"/>
    <p:sldId id="389" r:id="rId16"/>
    <p:sldId id="407" r:id="rId17"/>
    <p:sldId id="390" r:id="rId18"/>
  </p:sldIdLst>
  <p:sldSz cx="12192000" cy="6858000"/>
  <p:notesSz cx="5068888" cy="748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196518" cy="375314"/>
          </a:xfrm>
          <a:prstGeom prst="rect">
            <a:avLst/>
          </a:prstGeom>
        </p:spPr>
        <p:txBody>
          <a:bodyPr vert="horz" lIns="68809" tIns="34404" rIns="68809" bIns="34404" rtlCol="0"/>
          <a:lstStyle>
            <a:lvl1pPr algn="l">
              <a:defRPr sz="9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2871198" y="1"/>
            <a:ext cx="2196518" cy="375314"/>
          </a:xfrm>
          <a:prstGeom prst="rect">
            <a:avLst/>
          </a:prstGeom>
        </p:spPr>
        <p:txBody>
          <a:bodyPr vert="horz" lIns="68809" tIns="34404" rIns="68809" bIns="34404" rtlCol="0"/>
          <a:lstStyle>
            <a:lvl1pPr algn="r">
              <a:defRPr sz="900"/>
            </a:lvl1pPr>
          </a:lstStyle>
          <a:p>
            <a:fld id="{EDDFC195-5CE7-4D2B-A177-680EA356D18C}" type="datetimeFigureOut">
              <a:rPr lang="pt-BR" smtClean="0"/>
              <a:pPr/>
              <a:t>12/02/2019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7104987"/>
            <a:ext cx="2196518" cy="375313"/>
          </a:xfrm>
          <a:prstGeom prst="rect">
            <a:avLst/>
          </a:prstGeom>
        </p:spPr>
        <p:txBody>
          <a:bodyPr vert="horz" lIns="68809" tIns="34404" rIns="68809" bIns="34404" rtlCol="0" anchor="b"/>
          <a:lstStyle>
            <a:lvl1pPr algn="l">
              <a:defRPr sz="9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2871198" y="7104987"/>
            <a:ext cx="2196518" cy="375313"/>
          </a:xfrm>
          <a:prstGeom prst="rect">
            <a:avLst/>
          </a:prstGeom>
        </p:spPr>
        <p:txBody>
          <a:bodyPr vert="horz" lIns="68809" tIns="34404" rIns="68809" bIns="34404" rtlCol="0" anchor="b"/>
          <a:lstStyle>
            <a:lvl1pPr algn="r">
              <a:defRPr sz="900"/>
            </a:lvl1pPr>
          </a:lstStyle>
          <a:p>
            <a:fld id="{CDE10327-25BA-4FD1-9326-ABE36617C31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8576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196518" cy="375314"/>
          </a:xfrm>
          <a:prstGeom prst="rect">
            <a:avLst/>
          </a:prstGeom>
        </p:spPr>
        <p:txBody>
          <a:bodyPr vert="horz" lIns="68809" tIns="34404" rIns="68809" bIns="34404" rtlCol="0"/>
          <a:lstStyle>
            <a:lvl1pPr algn="l">
              <a:defRPr sz="9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2871198" y="1"/>
            <a:ext cx="2196518" cy="375314"/>
          </a:xfrm>
          <a:prstGeom prst="rect">
            <a:avLst/>
          </a:prstGeom>
        </p:spPr>
        <p:txBody>
          <a:bodyPr vert="horz" lIns="68809" tIns="34404" rIns="68809" bIns="34404" rtlCol="0"/>
          <a:lstStyle>
            <a:lvl1pPr algn="r">
              <a:defRPr sz="900"/>
            </a:lvl1pPr>
          </a:lstStyle>
          <a:p>
            <a:fld id="{D78CAEC8-F8D0-0D4D-AD61-DF383BF39B38}" type="datetimeFigureOut">
              <a:rPr lang="pt-BR" smtClean="0"/>
              <a:pPr/>
              <a:t>12/02/2019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933450"/>
            <a:ext cx="4487862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8809" tIns="34404" rIns="68809" bIns="34404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506889" y="3599894"/>
            <a:ext cx="4055110" cy="2945369"/>
          </a:xfrm>
          <a:prstGeom prst="rect">
            <a:avLst/>
          </a:prstGeom>
        </p:spPr>
        <p:txBody>
          <a:bodyPr vert="horz" lIns="68809" tIns="34404" rIns="68809" bIns="34404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7104987"/>
            <a:ext cx="2196518" cy="375313"/>
          </a:xfrm>
          <a:prstGeom prst="rect">
            <a:avLst/>
          </a:prstGeom>
        </p:spPr>
        <p:txBody>
          <a:bodyPr vert="horz" lIns="68809" tIns="34404" rIns="68809" bIns="34404" rtlCol="0" anchor="b"/>
          <a:lstStyle>
            <a:lvl1pPr algn="l">
              <a:defRPr sz="9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2871198" y="7104987"/>
            <a:ext cx="2196518" cy="375313"/>
          </a:xfrm>
          <a:prstGeom prst="rect">
            <a:avLst/>
          </a:prstGeom>
        </p:spPr>
        <p:txBody>
          <a:bodyPr vert="horz" lIns="68809" tIns="34404" rIns="68809" bIns="34404" rtlCol="0" anchor="b"/>
          <a:lstStyle>
            <a:lvl1pPr algn="r">
              <a:defRPr sz="900"/>
            </a:lvl1pPr>
          </a:lstStyle>
          <a:p>
            <a:fld id="{B127DB15-86C7-F846-8222-8B4A4F1DB63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749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7DB15-86C7-F846-8222-8B4A4F1DB639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689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0513" y="933450"/>
            <a:ext cx="4487862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8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9070" indent="-215027">
              <a:defRPr sz="18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60108" indent="-172022">
              <a:defRPr sz="18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4151" indent="-172022">
              <a:defRPr sz="18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8194" indent="-172022">
              <a:defRPr sz="18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92237" indent="-172022" eaLnBrk="0" fontAlgn="base" hangingPunct="0">
              <a:spcBef>
                <a:spcPct val="0"/>
              </a:spcBef>
              <a:spcAft>
                <a:spcPct val="0"/>
              </a:spcAft>
              <a:defRPr sz="18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36280" indent="-172022" eaLnBrk="0" fontAlgn="base" hangingPunct="0">
              <a:spcBef>
                <a:spcPct val="0"/>
              </a:spcBef>
              <a:spcAft>
                <a:spcPct val="0"/>
              </a:spcAft>
              <a:defRPr sz="18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80323" indent="-172022" eaLnBrk="0" fontAlgn="base" hangingPunct="0">
              <a:spcBef>
                <a:spcPct val="0"/>
              </a:spcBef>
              <a:spcAft>
                <a:spcPct val="0"/>
              </a:spcAft>
              <a:defRPr sz="18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24366" indent="-172022" eaLnBrk="0" fontAlgn="base" hangingPunct="0">
              <a:spcBef>
                <a:spcPct val="0"/>
              </a:spcBef>
              <a:spcAft>
                <a:spcPct val="0"/>
              </a:spcAft>
              <a:defRPr sz="18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44E26F-B769-4CDA-9E66-04CF73B32AEC}" type="slidenum">
              <a:rPr lang="pt-BR" altLang="pt-BR" sz="900">
                <a:solidFill>
                  <a:prstClr val="black"/>
                </a:solidFill>
              </a:rPr>
              <a:pPr/>
              <a:t>2</a:t>
            </a:fld>
            <a:endParaRPr lang="pt-BR" altLang="pt-BR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2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1F16B-150B-4846-BC83-6A748E31EEDB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516A4-2000-4754-BE5B-729FB5207379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3CBBD-A327-4F72-BEFE-77BED1E8AC8F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1F16B-150B-4846-BC83-6A748E31EEDB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EEB6D-1E38-46B6-90B8-C392B0DF0094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35F44-AF9A-41A5-9395-36AE7782448A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02372-3014-4FC2-AAD4-A02217894543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B44A-4E97-4482-8492-AB36406277D6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6A087-99BA-4F77-802F-EDE3F7D82AAC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227A9-6B61-4FCD-B32B-007125EE404C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B999-6B75-4E6E-B48E-9468B05ADD13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EEB6D-1E38-46B6-90B8-C392B0DF0094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D95C-D2E0-4B25-A787-804A1BEC4B54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516A4-2000-4754-BE5B-729FB5207379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3CBBD-A327-4F72-BEFE-77BED1E8AC8F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1F16B-150B-4846-BC83-6A748E31EEDB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EEB6D-1E38-46B6-90B8-C392B0DF0094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35F44-AF9A-41A5-9395-36AE7782448A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02372-3014-4FC2-AAD4-A02217894543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B44A-4E97-4482-8492-AB36406277D6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6A087-99BA-4F77-802F-EDE3F7D82AAC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227A9-6B61-4FCD-B32B-007125EE404C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35F44-AF9A-41A5-9395-36AE7782448A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B999-6B75-4E6E-B48E-9468B05ADD13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D95C-D2E0-4B25-A787-804A1BEC4B54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516A4-2000-4754-BE5B-729FB5207379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3CBBD-A327-4F72-BEFE-77BED1E8AC8F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</p:spPr>
        <p:txBody>
          <a:bodyPr lIns="4754642" tIns="1920144" rIns="0" bIns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7" y="2459705"/>
            <a:ext cx="5520267" cy="1130065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7" y="3629783"/>
            <a:ext cx="5520267" cy="6966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900" b="0">
                <a:solidFill>
                  <a:schemeClr val="bg1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7" y="5408085"/>
            <a:ext cx="5520267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5" y="4657347"/>
            <a:ext cx="5520268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54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>
                <a:solidFill>
                  <a:srgbClr val="FFFFFF"/>
                </a:solidFill>
              </a:rPr>
              <a:t>© Bill &amp; Melinda Gates Foundation      |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 spc="27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359635" y="6527357"/>
            <a:ext cx="253444" cy="207464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3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5" y="2486275"/>
            <a:ext cx="11129432" cy="94907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067"/>
              </a:lnSpc>
              <a:defRPr sz="3100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7" y="3501612"/>
            <a:ext cx="11129433" cy="586885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900" b="0">
                <a:solidFill>
                  <a:schemeClr val="accent4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7" y="5413249"/>
            <a:ext cx="11106151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7" y="4657347"/>
            <a:ext cx="11129433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54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86837" y="4293719"/>
            <a:ext cx="1112943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707" y="1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700"/>
            </a:lvl1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</p:spTree>
    <p:extLst>
      <p:ext uri="{BB962C8B-B14F-4D97-AF65-F5344CB8AC3E}">
        <p14:creationId xmlns:p14="http://schemas.microsoft.com/office/powerpoint/2010/main" val="29954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5" y="1718735"/>
            <a:ext cx="11106151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900" b="0" baseline="0"/>
            </a:lvl1pPr>
            <a:lvl2pPr marL="228584" indent="-228584">
              <a:spcBef>
                <a:spcPts val="8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00"/>
            </a:lvl2pPr>
            <a:lvl3pPr marL="457167" indent="-228584"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687865" indent="-23070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49" indent="-228584">
              <a:spcBef>
                <a:spcPts val="8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5" y="646180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382980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5" y="1519628"/>
            <a:ext cx="11106151" cy="398213"/>
          </a:xfrm>
        </p:spPr>
        <p:txBody>
          <a:bodyPr/>
          <a:lstStyle>
            <a:lvl1pPr>
              <a:lnSpc>
                <a:spcPts val="2133"/>
              </a:lnSpc>
              <a:spcBef>
                <a:spcPts val="0"/>
              </a:spcBef>
              <a:defRPr sz="1900" b="1" baseline="0"/>
            </a:lvl1pPr>
            <a:lvl2pPr marL="228584" indent="-228584">
              <a:spcBef>
                <a:spcPts val="44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00"/>
            </a:lvl2pPr>
            <a:lvl3pPr marL="457167" indent="-228584">
              <a:spcBef>
                <a:spcPts val="448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687865" indent="-230701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49" indent="-228584">
              <a:spcBef>
                <a:spcPts val="448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6837" y="2038299"/>
            <a:ext cx="11129433" cy="4221604"/>
          </a:xfrm>
        </p:spPr>
        <p:txBody>
          <a:bodyPr/>
          <a:lstStyle>
            <a:lvl1pPr>
              <a:spcBef>
                <a:spcPts val="800"/>
              </a:spcBef>
              <a:defRPr sz="1700"/>
            </a:lvl1pPr>
            <a:lvl2pPr>
              <a:spcBef>
                <a:spcPts val="800"/>
              </a:spcBef>
              <a:defRPr sz="1700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500"/>
            </a:lvl4pPr>
            <a:lvl5pPr>
              <a:spcBef>
                <a:spcPts val="80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5" y="646180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198096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87385" y="712944"/>
            <a:ext cx="6728883" cy="5535456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6833" y="646177"/>
            <a:ext cx="4226984" cy="862195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6837" y="1162283"/>
            <a:ext cx="11106151" cy="600132"/>
          </a:xfrm>
        </p:spPr>
        <p:txBody>
          <a:bodyPr/>
          <a:lstStyle>
            <a:lvl1pPr marL="0" indent="0">
              <a:buNone/>
              <a:defRPr sz="1700" baseline="0"/>
            </a:lvl1pPr>
            <a:lvl2pPr marL="0" indent="0">
              <a:buFont typeface="Arial" panose="020B0604020202020204" pitchFamily="34" charset="0"/>
              <a:buNone/>
              <a:defRPr sz="1700"/>
            </a:lvl2pPr>
            <a:lvl3pPr marL="0" indent="0">
              <a:buNone/>
              <a:defRPr sz="1700"/>
            </a:lvl3pPr>
            <a:lvl4pPr marL="0" indent="0">
              <a:buNone/>
              <a:defRPr sz="1700"/>
            </a:lvl4pPr>
            <a:lvl5pPr marL="0" indent="0">
              <a:buNone/>
              <a:defRPr sz="1700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86835" y="1949454"/>
            <a:ext cx="11106151" cy="4288367"/>
          </a:xfrm>
        </p:spPr>
        <p:txBody>
          <a:bodyPr tIns="1097226"/>
          <a:lstStyle>
            <a:lvl1pPr marL="0" indent="0" algn="ctr">
              <a:buNone/>
              <a:defRPr sz="1600" baseline="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5" y="646176"/>
            <a:ext cx="11106151" cy="5092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138285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02372-3014-4FC2-AAD4-A02217894543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1716160"/>
            <a:ext cx="6718301" cy="452166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5"/>
            <a:ext cx="4226984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900" b="0"/>
            </a:lvl1pPr>
            <a:lvl2pPr>
              <a:spcBef>
                <a:spcPts val="800"/>
              </a:spcBef>
              <a:spcAft>
                <a:spcPts val="0"/>
              </a:spcAft>
              <a:defRPr sz="1700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sz="1600"/>
            </a:lvl3pPr>
            <a:lvl4pPr marL="687864" indent="-22858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8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5" y="646180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5965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6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900" b="0" baseline="0"/>
            </a:lvl1pPr>
            <a:lvl2pPr>
              <a:spcBef>
                <a:spcPts val="800"/>
              </a:spcBef>
              <a:spcAft>
                <a:spcPts val="0"/>
              </a:spcAft>
              <a:defRPr sz="1700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687864" indent="-22858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32" indent="-228584">
              <a:spcBef>
                <a:spcPts val="80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2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6833" y="646177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651936"/>
            <a:ext cx="6718301" cy="558588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73333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Single Copy Block + Full-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874683" y="0"/>
            <a:ext cx="7317316" cy="6858000"/>
          </a:xfrm>
        </p:spPr>
        <p:txBody>
          <a:bodyPr tIns="822918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2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86833" y="649769"/>
            <a:ext cx="4226984" cy="6139403"/>
          </a:xfrm>
        </p:spPr>
        <p:txBody>
          <a:bodyPr/>
          <a:lstStyle>
            <a:lvl1pPr marL="0" indent="0">
              <a:lnSpc>
                <a:spcPts val="3067"/>
              </a:lnSpc>
              <a:spcBef>
                <a:spcPts val="0"/>
              </a:spcBef>
              <a:buNone/>
              <a:defRPr sz="3100" baseline="0"/>
            </a:lvl1pPr>
            <a:lvl2pPr marL="0" indent="0">
              <a:lnSpc>
                <a:spcPct val="100000"/>
              </a:lnSpc>
              <a:spcBef>
                <a:spcPts val="2400"/>
              </a:spcBef>
              <a:buClr>
                <a:srgbClr val="2F85AA"/>
              </a:buClr>
              <a:buFont typeface="Wingdings" pitchFamily="2" charset="2"/>
              <a:buNone/>
              <a:defRPr sz="1900" b="0" baseline="0"/>
            </a:lvl2pPr>
            <a:lvl3pPr marL="0" indent="0">
              <a:spcBef>
                <a:spcPts val="1600"/>
              </a:spcBef>
              <a:spcAft>
                <a:spcPts val="800"/>
              </a:spcAft>
              <a:buClr>
                <a:srgbClr val="2F85AA"/>
              </a:buClr>
              <a:buFont typeface="Wingdings" pitchFamily="2" charset="2"/>
              <a:buNone/>
              <a:tabLst/>
              <a:defRPr sz="1900" b="1">
                <a:solidFill>
                  <a:schemeClr val="accent3">
                    <a:lumMod val="75000"/>
                  </a:schemeClr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buClr>
                <a:srgbClr val="2F85AA"/>
              </a:buClr>
              <a:buNone/>
              <a:defRPr lang="en-US" sz="1500" kern="1200" baseline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2817" indent="-232817">
              <a:lnSpc>
                <a:spcPts val="2000"/>
              </a:lnSpc>
              <a:spcBef>
                <a:spcPts val="800"/>
              </a:spcBef>
              <a:buClr>
                <a:schemeClr val="accent3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INSERT HEADLINE -  TWO LINES ALL CAPS</a:t>
            </a:r>
          </a:p>
          <a:p>
            <a:pPr lvl="1"/>
            <a:r>
              <a:rPr lang="en-US"/>
              <a:t>Second level. Format for division slides. Use Increase List Level to access the body copy formatting.</a:t>
            </a:r>
          </a:p>
          <a:p>
            <a:pPr lvl="2"/>
            <a:r>
              <a:rPr lang="en-US"/>
              <a:t>Programs</a:t>
            </a:r>
          </a:p>
          <a:p>
            <a:pPr lvl="3"/>
            <a:r>
              <a:rPr lang="en-US"/>
              <a:t>Explanatory copy for strategies and initiatives</a:t>
            </a:r>
          </a:p>
          <a:p>
            <a:pPr lvl="4"/>
            <a:r>
              <a:rPr lang="en-US"/>
              <a:t>Bullet copy for strategies and initiatives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7498085" y="6527945"/>
            <a:ext cx="3860800" cy="207464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11359635" y="6527357"/>
            <a:ext cx="253444" cy="207464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6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900" b="0" baseline="0"/>
            </a:lvl1pPr>
            <a:lvl2pPr>
              <a:spcBef>
                <a:spcPts val="800"/>
              </a:spcBef>
              <a:spcAft>
                <a:spcPts val="0"/>
              </a:spcAft>
              <a:defRPr sz="1700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687864" indent="-22858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32" indent="-22858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874687" y="0"/>
            <a:ext cx="7317316" cy="6858000"/>
          </a:xfrm>
        </p:spPr>
        <p:txBody>
          <a:bodyPr tIns="822918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2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3" y="646177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498085" y="6527945"/>
            <a:ext cx="3860800" cy="207464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359635" y="6527357"/>
            <a:ext cx="253444" cy="207464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lIns="182870" tIns="1828709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359635" y="6527357"/>
            <a:ext cx="253444" cy="207464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1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line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3" y="177803"/>
            <a:ext cx="11516784" cy="10033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4433" y="1351285"/>
            <a:ext cx="11516784" cy="532098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00"/>
              </a:spcAft>
              <a:buClr>
                <a:schemeClr val="accent1"/>
              </a:buClr>
              <a:defRPr/>
            </a:lvl2pPr>
            <a:lvl3pPr>
              <a:spcAft>
                <a:spcPts val="400"/>
              </a:spcAft>
              <a:buClr>
                <a:schemeClr val="accent1"/>
              </a:buClr>
              <a:defRPr/>
            </a:lvl3pPr>
            <a:lvl4pPr marL="1314354" indent="-171438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500"/>
            </a:lvl4pPr>
            <a:lvl5pPr marL="1714372" indent="-171438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500"/>
            </a:lvl5pPr>
            <a:lvl6pPr marL="2171538" indent="-171438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500"/>
            </a:lvl6pPr>
            <a:lvl7pPr marL="2628704" indent="-171438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500" baseline="0"/>
            </a:lvl7pPr>
            <a:lvl8pPr marL="3028723" indent="-171438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500" baseline="0"/>
            </a:lvl8pPr>
            <a:lvl9pPr marL="3485890" indent="-171438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5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2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B44A-4E97-4482-8492-AB36406277D6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6A087-99BA-4F77-802F-EDE3F7D82AAC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227A9-6B61-4FCD-B32B-007125EE404C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B999-6B75-4E6E-B48E-9468B05ADD13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D95C-D2E0-4B25-A787-804A1BEC4B54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AE31C3-9F5E-4CDB-9215-15F856AB2A52}" type="slidenum">
              <a:rPr lang="pt-BR" alt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5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AE31C3-9F5E-4CDB-9215-15F856AB2A52}" type="slidenum">
              <a:rPr lang="pt-BR" alt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8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AE31C3-9F5E-4CDB-9215-15F856AB2A52}" type="slidenum">
              <a:rPr lang="pt-BR" alt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0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think-cell Folie" r:id="rId16" imgW="270" imgH="270" progId="">
                  <p:embed/>
                </p:oleObj>
              </mc:Choice>
              <mc:Fallback>
                <p:oleObj name="think-cell Folie" r:id="rId16" imgW="270" imgH="270" progId="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4685" y="707273"/>
            <a:ext cx="6733115" cy="5541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72528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27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defTabSz="914354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354"/>
            <a:fld id="{D3F7C509-FEEF-45D3-B896-7C07814C0C13}" type="slidenum">
              <a:rPr lang="en-US" smtClean="0">
                <a:solidFill>
                  <a:srgbClr val="000000"/>
                </a:solidFill>
              </a:rPr>
              <a:pPr defTabSz="914354"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6837" y="6465243"/>
            <a:ext cx="11120967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9833" y="353093"/>
            <a:ext cx="4226984" cy="862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556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110" rtl="0" eaLnBrk="1" latinLnBrk="0" hangingPunct="1">
        <a:lnSpc>
          <a:spcPts val="3067"/>
        </a:lnSpc>
        <a:spcBef>
          <a:spcPct val="0"/>
        </a:spcBef>
        <a:buNone/>
        <a:defRPr sz="31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10" rtl="0" eaLnBrk="1" latinLnBrk="0" hangingPunct="1">
        <a:spcBef>
          <a:spcPts val="800"/>
        </a:spcBef>
        <a:buClr>
          <a:srgbClr val="2F85AA"/>
        </a:buClr>
        <a:buFont typeface="Wingdings" pitchFamily="2" charset="2"/>
        <a:buNone/>
        <a:defRPr sz="19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243399" indent="-243399" algn="l" defTabSz="121911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7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459283" indent="-198954" algn="l" defTabSz="121911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533360" algn="l"/>
        </a:tabLst>
        <a:defRPr sz="16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685750" indent="-228584" algn="l" defTabSz="121911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5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914332" indent="-228584" algn="l" defTabSz="1219110" rtl="0" eaLnBrk="1" latinLnBrk="0" hangingPunct="1">
        <a:spcBef>
          <a:spcPts val="8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5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gti\Pictures\Imagem1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gti\Pictures\Imagem1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gti\Pictures\Imagem1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gti\Pictures\Imagem1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file:///C:\Users\cgti\Pictures\Imagem1.png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gti\Pictures\Imagem1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file:///C:\Users\cgti\Pictures\Imagem1.png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7216" y="3279790"/>
            <a:ext cx="6348409" cy="1296987"/>
          </a:xfrm>
        </p:spPr>
        <p:txBody>
          <a:bodyPr anchor="ctr"/>
          <a:lstStyle/>
          <a:p>
            <a:pPr algn="l" eaLnBrk="1" hangingPunct="1">
              <a:lnSpc>
                <a:spcPct val="150000"/>
              </a:lnSpc>
            </a:pPr>
            <a:r>
              <a:rPr lang="pt-BR" altLang="pt-BR" sz="3600" dirty="0">
                <a:solidFill>
                  <a:schemeClr val="bg1"/>
                </a:solidFill>
                <a:latin typeface="Arial" panose="020B0604020202020204" pitchFamily="34" charset="0"/>
              </a:rPr>
              <a:t>Ideia SUS</a:t>
            </a:r>
            <a:br>
              <a:rPr lang="pt-BR" altLang="pt-BR" sz="3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3600" dirty="0">
                <a:solidFill>
                  <a:schemeClr val="bg1"/>
                </a:solidFill>
                <a:latin typeface="Arial" panose="020B0604020202020204" pitchFamily="34" charset="0"/>
              </a:rPr>
              <a:t>Fiocruz em Cooperação com CONASS, CONASEMS e COSEMS RJ</a:t>
            </a:r>
          </a:p>
        </p:txBody>
      </p:sp>
      <p:pic>
        <p:nvPicPr>
          <p:cNvPr id="4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" b="71467"/>
          <a:stretch/>
        </p:blipFill>
        <p:spPr>
          <a:xfrm>
            <a:off x="5117912" y="6017611"/>
            <a:ext cx="4119797" cy="8161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59282" y="6011938"/>
            <a:ext cx="4147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MINISTÉRIO DA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SAÚDE</a:t>
            </a:r>
          </a:p>
        </p:txBody>
      </p:sp>
    </p:spTree>
    <p:extLst>
      <p:ext uri="{BB962C8B-B14F-4D97-AF65-F5344CB8AC3E}">
        <p14:creationId xmlns:p14="http://schemas.microsoft.com/office/powerpoint/2010/main" val="142124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7265"/>
          </a:xfrm>
        </p:spPr>
        <p:txBody>
          <a:bodyPr>
            <a:normAutofit/>
          </a:bodyPr>
          <a:lstStyle/>
          <a:p>
            <a:r>
              <a:rPr lang="pt-BR" sz="4000" b="1" dirty="0"/>
              <a:t> </a:t>
            </a:r>
          </a:p>
        </p:txBody>
      </p:sp>
      <p:pic>
        <p:nvPicPr>
          <p:cNvPr id="4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36335" y="604311"/>
            <a:ext cx="3020992" cy="30618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24000" y="4328932"/>
            <a:ext cx="9144000" cy="11227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plataforma colaborativa</a:t>
            </a:r>
          </a:p>
        </p:txBody>
      </p:sp>
    </p:spTree>
    <p:extLst>
      <p:ext uri="{BB962C8B-B14F-4D97-AF65-F5344CB8AC3E}">
        <p14:creationId xmlns:p14="http://schemas.microsoft.com/office/powerpoint/2010/main" val="33425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59834" cy="5748292"/>
          </a:xfrm>
        </p:spPr>
        <p:txBody>
          <a:bodyPr>
            <a:normAutofit/>
          </a:bodyPr>
          <a:lstStyle/>
          <a:p>
            <a:br>
              <a:rPr lang="pt-BR" sz="4000" b="1" dirty="0"/>
            </a:br>
            <a:br>
              <a:rPr lang="pt-BR" sz="4000" b="1" dirty="0"/>
            </a:br>
            <a:br>
              <a:rPr lang="pt-BR" sz="4000" b="1" dirty="0"/>
            </a:br>
            <a:br>
              <a:rPr lang="pt-BR" sz="4000" b="1" dirty="0"/>
            </a:br>
            <a:r>
              <a:rPr lang="pt-BR" sz="3600" b="1" dirty="0"/>
              <a:t>Pesquisa-ação</a:t>
            </a:r>
            <a:br>
              <a:rPr lang="pt-BR" sz="3600" b="1" dirty="0"/>
            </a:br>
            <a:r>
              <a:rPr lang="pt-BR" sz="3600" b="1" dirty="0"/>
              <a:t>Roda de Práticas</a:t>
            </a:r>
            <a:br>
              <a:rPr lang="pt-BR" sz="3600" b="1" dirty="0"/>
            </a:br>
            <a:r>
              <a:rPr lang="pt-BR" sz="3600" b="1" dirty="0"/>
              <a:t>Sistematização de experiências</a:t>
            </a:r>
            <a:br>
              <a:rPr lang="pt-BR" sz="3600" b="1" dirty="0"/>
            </a:br>
            <a:r>
              <a:rPr lang="pt-BR" sz="3600" b="1" dirty="0"/>
              <a:t>Curadoria por categoria</a:t>
            </a:r>
          </a:p>
        </p:txBody>
      </p:sp>
      <p:pic>
        <p:nvPicPr>
          <p:cNvPr id="4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365126"/>
            <a:ext cx="2323011" cy="235440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016829" y="642739"/>
            <a:ext cx="6263640" cy="11227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Metodologias a serem exploradas</a:t>
            </a:r>
          </a:p>
        </p:txBody>
      </p:sp>
    </p:spTree>
    <p:extLst>
      <p:ext uri="{BB962C8B-B14F-4D97-AF65-F5344CB8AC3E}">
        <p14:creationId xmlns:p14="http://schemas.microsoft.com/office/powerpoint/2010/main" val="377280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023" y="796834"/>
            <a:ext cx="5633192" cy="352379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4058" y="3819019"/>
            <a:ext cx="4895512" cy="287756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053942" y="1436913"/>
            <a:ext cx="4101737" cy="7707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Roda de Práticas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814638" y="4329104"/>
            <a:ext cx="31718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Roda Trabalhos Premiados  Fiocruz</a:t>
            </a:r>
          </a:p>
        </p:txBody>
      </p:sp>
    </p:spTree>
    <p:extLst>
      <p:ext uri="{BB962C8B-B14F-4D97-AF65-F5344CB8AC3E}">
        <p14:creationId xmlns:p14="http://schemas.microsoft.com/office/powerpoint/2010/main" val="176307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7368267" y="336775"/>
            <a:ext cx="4101737" cy="7707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Roda de Práticas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" y="1438275"/>
            <a:ext cx="12192000" cy="2095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" y="4475189"/>
            <a:ext cx="12192000" cy="173665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129463" y="3533775"/>
            <a:ext cx="50625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Roda Médio Paraíba e Baia da Ilha Grande</a:t>
            </a:r>
          </a:p>
          <a:p>
            <a:r>
              <a:rPr lang="pt-BR" dirty="0"/>
              <a:t>Piraí – Rio de Janeiro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029450" y="6211840"/>
            <a:ext cx="51625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Roda Metropolitana II e Baixada Litorânea</a:t>
            </a:r>
          </a:p>
          <a:p>
            <a:r>
              <a:rPr lang="pt-BR" dirty="0"/>
              <a:t>Niterói – Rio de Janeiro</a:t>
            </a:r>
          </a:p>
        </p:txBody>
      </p:sp>
    </p:spTree>
    <p:extLst>
      <p:ext uri="{BB962C8B-B14F-4D97-AF65-F5344CB8AC3E}">
        <p14:creationId xmlns:p14="http://schemas.microsoft.com/office/powerpoint/2010/main" val="253516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ideiasus fiocruz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71519" y="513127"/>
            <a:ext cx="10363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pt-BR" sz="6700" b="1" dirty="0"/>
              <a:t>Nosso caminho é o SUS !!!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www.ideiasus.fiocruz.br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39854" y="5629344"/>
            <a:ext cx="2515765" cy="7802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2759" y="5322548"/>
            <a:ext cx="1860891" cy="139387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4775" y="4244296"/>
            <a:ext cx="3324225" cy="10858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39854" y="4307850"/>
            <a:ext cx="2597121" cy="82912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0915" y="1676095"/>
            <a:ext cx="6050173" cy="29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0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71813" y="836616"/>
            <a:ext cx="6553200" cy="649287"/>
          </a:xfrm>
        </p:spPr>
        <p:txBody>
          <a:bodyPr anchor="ctr"/>
          <a:lstStyle/>
          <a:p>
            <a:pPr eaLnBrk="1" hangingPunct="1"/>
            <a:r>
              <a:rPr lang="pt-BR" altLang="pt-BR" sz="3200" b="1" dirty="0">
                <a:latin typeface="Arial" panose="020B0604020202020204" pitchFamily="34" charset="0"/>
              </a:rPr>
              <a:t>Missão Fiocruz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6691" y="1765163"/>
            <a:ext cx="10323444" cy="441035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altLang="pt-BR" sz="2200" dirty="0">
                <a:latin typeface="Arial" panose="020B0604020202020204" pitchFamily="34" charset="0"/>
              </a:rPr>
              <a:t>Produzir, disseminar e compartilhar conhecimentos e tecnologias voltados para o fortalecimento e a consolidação do Sistema Único de Saúde (SUS) e que contribuam para a promoção da saúde e da qualidade de vida da população brasileira, para a redução das desigualdades sociais e para a dinâmica nacional de inovação, tendo a defesa do direito à saúde e da cidadania ampla como valores centrais.</a:t>
            </a:r>
          </a:p>
          <a:p>
            <a:pPr algn="l" eaLnBrk="1" hangingPunct="1">
              <a:lnSpc>
                <a:spcPct val="150000"/>
              </a:lnSpc>
            </a:pPr>
            <a:r>
              <a:rPr lang="pt-BR" altLang="pt-BR" sz="2200" dirty="0">
                <a:latin typeface="Arial" panose="020B0604020202020204" pitchFamily="34" charset="0"/>
              </a:rPr>
              <a:t>Fiocruz é a instituição de pesquisa mais citada. Oswaldo Cruz e Carlos Chagas: cientistas em destaque. (Pesquisa CGEE – 2015) </a:t>
            </a:r>
          </a:p>
        </p:txBody>
      </p:sp>
    </p:spTree>
    <p:extLst>
      <p:ext uri="{BB962C8B-B14F-4D97-AF65-F5344CB8AC3E}">
        <p14:creationId xmlns:p14="http://schemas.microsoft.com/office/powerpoint/2010/main" val="52703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520" y="1052736"/>
            <a:ext cx="8640960" cy="5184576"/>
          </a:xfrm>
        </p:spPr>
        <p:txBody>
          <a:bodyPr/>
          <a:lstStyle/>
          <a:p>
            <a:pPr algn="ctr"/>
            <a:r>
              <a:rPr lang="pt-BR" sz="3600" dirty="0"/>
              <a:t>- </a:t>
            </a:r>
            <a:r>
              <a:rPr lang="pt-BR" sz="3600" dirty="0" err="1"/>
              <a:t>IdeiaSUS</a:t>
            </a:r>
            <a:r>
              <a:rPr lang="pt-BR" sz="3600" dirty="0"/>
              <a:t> -  </a:t>
            </a:r>
            <a:br>
              <a:rPr lang="pt-BR" sz="3600" dirty="0"/>
            </a:br>
            <a:r>
              <a:rPr lang="pt-BR" sz="3600" dirty="0"/>
              <a:t>Banco de Práticas e Soluções em Saúde e Ambiente</a:t>
            </a:r>
            <a:r>
              <a:rPr lang="pt-BR" sz="3200" dirty="0"/>
              <a:t> 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Objetivo geral: identificar, mapear, registrar, sistematizar, divulgar e disseminar práticas e soluções para o SUS, implantadas nos diversos territórios do país.</a:t>
            </a:r>
            <a:br>
              <a:rPr lang="pt-BR" sz="3200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2105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24000" y="116632"/>
            <a:ext cx="9144000" cy="589598"/>
          </a:xfrm>
          <a:prstGeom prst="rect">
            <a:avLst/>
          </a:prstGeom>
          <a:gradFill>
            <a:gsLst>
              <a:gs pos="0">
                <a:srgbClr val="FFB84F"/>
              </a:gs>
              <a:gs pos="9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Mandala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as principais temáticas contempladas pelo </a:t>
            </a:r>
            <a:r>
              <a:rPr lang="pt-BR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IdeiaSUS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www.ideiasus.fiocruz.br/portal/images/IdeiaSUS_Final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24"/>
          <a:stretch/>
        </p:blipFill>
        <p:spPr bwMode="auto">
          <a:xfrm>
            <a:off x="1631505" y="193327"/>
            <a:ext cx="488167" cy="459116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2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3" name="Conector reto 152"/>
          <p:cNvCxnSpPr>
            <a:stCxn id="154" idx="4"/>
            <a:endCxn id="445" idx="20"/>
          </p:cNvCxnSpPr>
          <p:nvPr/>
        </p:nvCxnSpPr>
        <p:spPr>
          <a:xfrm>
            <a:off x="6124514" y="1781879"/>
            <a:ext cx="255" cy="21361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Elipse 153"/>
          <p:cNvSpPr/>
          <p:nvPr/>
        </p:nvSpPr>
        <p:spPr>
          <a:xfrm rot="44799">
            <a:off x="5352878" y="921013"/>
            <a:ext cx="1554489" cy="8609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Arboviroses</a:t>
            </a: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Zoonoses e Doenças Negligenciadas</a:t>
            </a:r>
          </a:p>
        </p:txBody>
      </p:sp>
      <p:cxnSp>
        <p:nvCxnSpPr>
          <p:cNvPr id="156" name="Conector reto 155"/>
          <p:cNvCxnSpPr>
            <a:stCxn id="157" idx="6"/>
            <a:endCxn id="445" idx="18"/>
          </p:cNvCxnSpPr>
          <p:nvPr/>
        </p:nvCxnSpPr>
        <p:spPr>
          <a:xfrm>
            <a:off x="5257171" y="1819969"/>
            <a:ext cx="193402" cy="28888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Elipse 156"/>
          <p:cNvSpPr/>
          <p:nvPr/>
        </p:nvSpPr>
        <p:spPr>
          <a:xfrm rot="3102058">
            <a:off x="4332432" y="1047926"/>
            <a:ext cx="1141818" cy="648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Vigilância em Saúde</a:t>
            </a:r>
          </a:p>
        </p:txBody>
      </p:sp>
      <p:cxnSp>
        <p:nvCxnSpPr>
          <p:cNvPr id="165" name="Conector reto 164"/>
          <p:cNvCxnSpPr>
            <a:stCxn id="166" idx="6"/>
            <a:endCxn id="445" idx="16"/>
          </p:cNvCxnSpPr>
          <p:nvPr/>
        </p:nvCxnSpPr>
        <p:spPr>
          <a:xfrm>
            <a:off x="4639749" y="2276655"/>
            <a:ext cx="232441" cy="195141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ipse 165"/>
          <p:cNvSpPr/>
          <p:nvPr/>
        </p:nvSpPr>
        <p:spPr>
          <a:xfrm rot="2341300">
            <a:off x="3136484" y="1420000"/>
            <a:ext cx="1692000" cy="648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Mental</a:t>
            </a:r>
          </a:p>
        </p:txBody>
      </p:sp>
      <p:cxnSp>
        <p:nvCxnSpPr>
          <p:cNvPr id="168" name="Conector reto 167"/>
          <p:cNvCxnSpPr>
            <a:stCxn id="169" idx="6"/>
            <a:endCxn id="445" idx="10"/>
          </p:cNvCxnSpPr>
          <p:nvPr/>
        </p:nvCxnSpPr>
        <p:spPr>
          <a:xfrm flipV="1">
            <a:off x="4061786" y="4367329"/>
            <a:ext cx="375297" cy="174821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Elipse 168"/>
          <p:cNvSpPr/>
          <p:nvPr/>
        </p:nvSpPr>
        <p:spPr>
          <a:xfrm rot="20503042">
            <a:off x="2412491" y="4483543"/>
            <a:ext cx="1692000" cy="648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Planejamento, Gestão Estratégica e Participativa</a:t>
            </a:r>
          </a:p>
        </p:txBody>
      </p:sp>
      <p:cxnSp>
        <p:nvCxnSpPr>
          <p:cNvPr id="171" name="Conector reto 170"/>
          <p:cNvCxnSpPr>
            <a:stCxn id="172" idx="6"/>
            <a:endCxn id="445" idx="12"/>
          </p:cNvCxnSpPr>
          <p:nvPr/>
        </p:nvCxnSpPr>
        <p:spPr>
          <a:xfrm flipV="1">
            <a:off x="3908559" y="3694182"/>
            <a:ext cx="415132" cy="805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Elipse 171"/>
          <p:cNvSpPr/>
          <p:nvPr/>
        </p:nvSpPr>
        <p:spPr>
          <a:xfrm rot="21503397">
            <a:off x="2216893" y="3402006"/>
            <a:ext cx="1692000" cy="648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Plantas Medicinais e Fitoterápicos</a:t>
            </a:r>
          </a:p>
        </p:txBody>
      </p:sp>
      <p:cxnSp>
        <p:nvCxnSpPr>
          <p:cNvPr id="174" name="Conector reto 173"/>
          <p:cNvCxnSpPr>
            <a:stCxn id="175" idx="6"/>
            <a:endCxn id="445" idx="14"/>
          </p:cNvCxnSpPr>
          <p:nvPr/>
        </p:nvCxnSpPr>
        <p:spPr>
          <a:xfrm>
            <a:off x="4146630" y="2873910"/>
            <a:ext cx="329129" cy="15415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Elipse 174"/>
          <p:cNvSpPr/>
          <p:nvPr/>
        </p:nvSpPr>
        <p:spPr>
          <a:xfrm rot="1074570">
            <a:off x="2495623" y="2289752"/>
            <a:ext cx="1692000" cy="648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Práticas Integrativas e Cura</a:t>
            </a:r>
          </a:p>
        </p:txBody>
      </p:sp>
      <p:cxnSp>
        <p:nvCxnSpPr>
          <p:cNvPr id="201" name="Conector reto 200"/>
          <p:cNvCxnSpPr>
            <a:stCxn id="202" idx="2"/>
            <a:endCxn id="445" idx="22"/>
          </p:cNvCxnSpPr>
          <p:nvPr/>
        </p:nvCxnSpPr>
        <p:spPr>
          <a:xfrm flipH="1">
            <a:off x="6790173" y="1834847"/>
            <a:ext cx="227426" cy="31355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Elipse 201"/>
          <p:cNvSpPr/>
          <p:nvPr/>
        </p:nvSpPr>
        <p:spPr>
          <a:xfrm rot="18308349">
            <a:off x="6778061" y="1049330"/>
            <a:ext cx="1128739" cy="648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Assistência Farmacêutica</a:t>
            </a:r>
          </a:p>
        </p:txBody>
      </p:sp>
      <p:cxnSp>
        <p:nvCxnSpPr>
          <p:cNvPr id="204" name="Conector reto 203"/>
          <p:cNvCxnSpPr>
            <a:stCxn id="205" idx="2"/>
            <a:endCxn id="445" idx="24"/>
          </p:cNvCxnSpPr>
          <p:nvPr/>
        </p:nvCxnSpPr>
        <p:spPr>
          <a:xfrm flipH="1">
            <a:off x="7346581" y="2314815"/>
            <a:ext cx="286626" cy="22904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Elipse 204"/>
          <p:cNvSpPr/>
          <p:nvPr/>
        </p:nvSpPr>
        <p:spPr>
          <a:xfrm rot="19335081">
            <a:off x="7456143" y="1472895"/>
            <a:ext cx="1692000" cy="648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Básica</a:t>
            </a:r>
          </a:p>
        </p:txBody>
      </p:sp>
      <p:cxnSp>
        <p:nvCxnSpPr>
          <p:cNvPr id="210" name="Conector reto 209"/>
          <p:cNvCxnSpPr>
            <a:stCxn id="211" idx="2"/>
            <a:endCxn id="445" idx="26"/>
          </p:cNvCxnSpPr>
          <p:nvPr/>
        </p:nvCxnSpPr>
        <p:spPr>
          <a:xfrm flipH="1">
            <a:off x="7709610" y="2995961"/>
            <a:ext cx="342488" cy="12613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Elipse 210"/>
          <p:cNvSpPr/>
          <p:nvPr/>
        </p:nvSpPr>
        <p:spPr>
          <a:xfrm rot="20789575">
            <a:off x="8028699" y="2474364"/>
            <a:ext cx="1692000" cy="648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Especializada e Hospitalar</a:t>
            </a:r>
          </a:p>
        </p:txBody>
      </p:sp>
      <p:cxnSp>
        <p:nvCxnSpPr>
          <p:cNvPr id="219" name="Conector reto 218"/>
          <p:cNvCxnSpPr>
            <a:stCxn id="220" idx="2"/>
            <a:endCxn id="445" idx="28"/>
          </p:cNvCxnSpPr>
          <p:nvPr/>
        </p:nvCxnSpPr>
        <p:spPr>
          <a:xfrm flipH="1">
            <a:off x="7823881" y="3789423"/>
            <a:ext cx="406357" cy="669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Elipse 219"/>
          <p:cNvSpPr/>
          <p:nvPr/>
        </p:nvSpPr>
        <p:spPr>
          <a:xfrm rot="21478212">
            <a:off x="8229626" y="3372377"/>
            <a:ext cx="1949873" cy="7650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Integral à Saúde das  Populações do Campo, Floresta e Águas</a:t>
            </a:r>
          </a:p>
        </p:txBody>
      </p:sp>
      <p:cxnSp>
        <p:nvCxnSpPr>
          <p:cNvPr id="231" name="Conector reto 230"/>
          <p:cNvCxnSpPr>
            <a:stCxn id="232" idx="2"/>
            <a:endCxn id="445" idx="30"/>
          </p:cNvCxnSpPr>
          <p:nvPr/>
        </p:nvCxnSpPr>
        <p:spPr>
          <a:xfrm flipH="1" flipV="1">
            <a:off x="7670935" y="4461359"/>
            <a:ext cx="397011" cy="13937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Elipse 231"/>
          <p:cNvSpPr/>
          <p:nvPr/>
        </p:nvSpPr>
        <p:spPr>
          <a:xfrm rot="1116092">
            <a:off x="8018094" y="4529326"/>
            <a:ext cx="1908538" cy="7516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do Trabalho e Educação Permanente em Saúde</a:t>
            </a:r>
          </a:p>
        </p:txBody>
      </p:sp>
      <p:cxnSp>
        <p:nvCxnSpPr>
          <p:cNvPr id="234" name="Conector reto 233"/>
          <p:cNvCxnSpPr>
            <a:stCxn id="235" idx="0"/>
            <a:endCxn id="445" idx="4"/>
          </p:cNvCxnSpPr>
          <p:nvPr/>
        </p:nvCxnSpPr>
        <p:spPr>
          <a:xfrm flipH="1" flipV="1">
            <a:off x="6022804" y="5494805"/>
            <a:ext cx="4699" cy="32495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Elipse 234"/>
          <p:cNvSpPr/>
          <p:nvPr/>
        </p:nvSpPr>
        <p:spPr>
          <a:xfrm rot="21478212">
            <a:off x="5331592" y="5819474"/>
            <a:ext cx="1424581" cy="92493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do Desenvolvimento Sustentável e Promoção da Saúde</a:t>
            </a:r>
          </a:p>
        </p:txBody>
      </p:sp>
      <p:cxnSp>
        <p:nvCxnSpPr>
          <p:cNvPr id="237" name="Conector reto 236"/>
          <p:cNvCxnSpPr>
            <a:stCxn id="238" idx="6"/>
            <a:endCxn id="445" idx="6"/>
          </p:cNvCxnSpPr>
          <p:nvPr/>
        </p:nvCxnSpPr>
        <p:spPr>
          <a:xfrm flipV="1">
            <a:off x="5128137" y="5341897"/>
            <a:ext cx="228383" cy="33263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ipse 237"/>
          <p:cNvSpPr/>
          <p:nvPr/>
        </p:nvSpPr>
        <p:spPr>
          <a:xfrm rot="18669791">
            <a:off x="4022347" y="5792947"/>
            <a:ext cx="1333719" cy="7672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da Comunidade e Controle Social</a:t>
            </a:r>
          </a:p>
        </p:txBody>
      </p:sp>
      <p:cxnSp>
        <p:nvCxnSpPr>
          <p:cNvPr id="240" name="Conector reto 239"/>
          <p:cNvCxnSpPr>
            <a:stCxn id="241" idx="6"/>
            <a:endCxn id="445" idx="8"/>
          </p:cNvCxnSpPr>
          <p:nvPr/>
        </p:nvCxnSpPr>
        <p:spPr>
          <a:xfrm flipV="1">
            <a:off x="4437125" y="4946446"/>
            <a:ext cx="362987" cy="24494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Elipse 240"/>
          <p:cNvSpPr/>
          <p:nvPr/>
        </p:nvSpPr>
        <p:spPr>
          <a:xfrm rot="19493603">
            <a:off x="2899025" y="5302616"/>
            <a:ext cx="1692000" cy="75061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Pesquisa, Desenvolvimento e Inovação em Saúde</a:t>
            </a:r>
          </a:p>
        </p:txBody>
      </p:sp>
      <p:cxnSp>
        <p:nvCxnSpPr>
          <p:cNvPr id="246" name="Conector reto 245"/>
          <p:cNvCxnSpPr>
            <a:stCxn id="247" idx="2"/>
            <a:endCxn id="445" idx="0"/>
          </p:cNvCxnSpPr>
          <p:nvPr/>
        </p:nvCxnSpPr>
        <p:spPr>
          <a:xfrm flipH="1" flipV="1">
            <a:off x="7274504" y="5018506"/>
            <a:ext cx="336327" cy="30517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ipse 246"/>
          <p:cNvSpPr/>
          <p:nvPr/>
        </p:nvSpPr>
        <p:spPr>
          <a:xfrm rot="2281849">
            <a:off x="7431207" y="5520886"/>
            <a:ext cx="1692000" cy="648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Inclusão e Acessibilidade</a:t>
            </a:r>
          </a:p>
        </p:txBody>
      </p:sp>
      <p:cxnSp>
        <p:nvCxnSpPr>
          <p:cNvPr id="249" name="Conector reto 248"/>
          <p:cNvCxnSpPr>
            <a:stCxn id="250" idx="2"/>
            <a:endCxn id="445" idx="2"/>
          </p:cNvCxnSpPr>
          <p:nvPr/>
        </p:nvCxnSpPr>
        <p:spPr>
          <a:xfrm flipH="1" flipV="1">
            <a:off x="6696120" y="5380564"/>
            <a:ext cx="227279" cy="3319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Elipse 249"/>
          <p:cNvSpPr/>
          <p:nvPr/>
        </p:nvSpPr>
        <p:spPr>
          <a:xfrm rot="3269904">
            <a:off x="6671272" y="5818443"/>
            <a:ext cx="1202680" cy="7672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e Comunicação em Saúde0</a:t>
            </a:r>
          </a:p>
        </p:txBody>
      </p:sp>
      <p:sp>
        <p:nvSpPr>
          <p:cNvPr id="445" name="Freeform 9"/>
          <p:cNvSpPr>
            <a:spLocks noChangeAspect="1"/>
          </p:cNvSpPr>
          <p:nvPr/>
        </p:nvSpPr>
        <p:spPr bwMode="auto">
          <a:xfrm>
            <a:off x="4321933" y="1993737"/>
            <a:ext cx="3502826" cy="3502826"/>
          </a:xfrm>
          <a:custGeom>
            <a:avLst/>
            <a:gdLst>
              <a:gd name="T0" fmla="*/ 3359 w 3985"/>
              <a:gd name="T1" fmla="*/ 3442 h 3986"/>
              <a:gd name="T2" fmla="*/ 2949 w 3985"/>
              <a:gd name="T3" fmla="*/ 3518 h 3986"/>
              <a:gd name="T4" fmla="*/ 2701 w 3985"/>
              <a:gd name="T5" fmla="*/ 3854 h 3986"/>
              <a:gd name="T6" fmla="*/ 2292 w 3985"/>
              <a:gd name="T7" fmla="*/ 3768 h 3986"/>
              <a:gd name="T8" fmla="*/ 1935 w 3985"/>
              <a:gd name="T9" fmla="*/ 3984 h 3986"/>
              <a:gd name="T10" fmla="*/ 1590 w 3985"/>
              <a:gd name="T11" fmla="*/ 3748 h 3986"/>
              <a:gd name="T12" fmla="*/ 1177 w 3985"/>
              <a:gd name="T13" fmla="*/ 3810 h 3986"/>
              <a:gd name="T14" fmla="*/ 949 w 3985"/>
              <a:gd name="T15" fmla="*/ 3460 h 3986"/>
              <a:gd name="T16" fmla="*/ 544 w 3985"/>
              <a:gd name="T17" fmla="*/ 3360 h 3986"/>
              <a:gd name="T18" fmla="*/ 467 w 3985"/>
              <a:gd name="T19" fmla="*/ 2949 h 3986"/>
              <a:gd name="T20" fmla="*/ 131 w 3985"/>
              <a:gd name="T21" fmla="*/ 2701 h 3986"/>
              <a:gd name="T22" fmla="*/ 217 w 3985"/>
              <a:gd name="T23" fmla="*/ 2292 h 3986"/>
              <a:gd name="T24" fmla="*/ 2 w 3985"/>
              <a:gd name="T25" fmla="*/ 1935 h 3986"/>
              <a:gd name="T26" fmla="*/ 237 w 3985"/>
              <a:gd name="T27" fmla="*/ 1590 h 3986"/>
              <a:gd name="T28" fmla="*/ 175 w 3985"/>
              <a:gd name="T29" fmla="*/ 1177 h 3986"/>
              <a:gd name="T30" fmla="*/ 525 w 3985"/>
              <a:gd name="T31" fmla="*/ 949 h 3986"/>
              <a:gd name="T32" fmla="*/ 626 w 3985"/>
              <a:gd name="T33" fmla="*/ 544 h 3986"/>
              <a:gd name="T34" fmla="*/ 1036 w 3985"/>
              <a:gd name="T35" fmla="*/ 467 h 3986"/>
              <a:gd name="T36" fmla="*/ 1284 w 3985"/>
              <a:gd name="T37" fmla="*/ 131 h 3986"/>
              <a:gd name="T38" fmla="*/ 1693 w 3985"/>
              <a:gd name="T39" fmla="*/ 217 h 3986"/>
              <a:gd name="T40" fmla="*/ 2051 w 3985"/>
              <a:gd name="T41" fmla="*/ 2 h 3986"/>
              <a:gd name="T42" fmla="*/ 2395 w 3985"/>
              <a:gd name="T43" fmla="*/ 238 h 3986"/>
              <a:gd name="T44" fmla="*/ 2808 w 3985"/>
              <a:gd name="T45" fmla="*/ 176 h 3986"/>
              <a:gd name="T46" fmla="*/ 3036 w 3985"/>
              <a:gd name="T47" fmla="*/ 525 h 3986"/>
              <a:gd name="T48" fmla="*/ 3441 w 3985"/>
              <a:gd name="T49" fmla="*/ 626 h 3986"/>
              <a:gd name="T50" fmla="*/ 3518 w 3985"/>
              <a:gd name="T51" fmla="*/ 1036 h 3986"/>
              <a:gd name="T52" fmla="*/ 3854 w 3985"/>
              <a:gd name="T53" fmla="*/ 1284 h 3986"/>
              <a:gd name="T54" fmla="*/ 3768 w 3985"/>
              <a:gd name="T55" fmla="*/ 1693 h 3986"/>
              <a:gd name="T56" fmla="*/ 3984 w 3985"/>
              <a:gd name="T57" fmla="*/ 2051 h 3986"/>
              <a:gd name="T58" fmla="*/ 3748 w 3985"/>
              <a:gd name="T59" fmla="*/ 2395 h 3986"/>
              <a:gd name="T60" fmla="*/ 3810 w 3985"/>
              <a:gd name="T61" fmla="*/ 2808 h 3986"/>
              <a:gd name="T62" fmla="*/ 3460 w 3985"/>
              <a:gd name="T63" fmla="*/ 3036 h 3986"/>
              <a:gd name="T64" fmla="*/ 3359 w 3985"/>
              <a:gd name="T65" fmla="*/ 3442 h 3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85" h="3986">
                <a:moveTo>
                  <a:pt x="3359" y="3442"/>
                </a:moveTo>
                <a:cubicBezTo>
                  <a:pt x="3311" y="3487"/>
                  <a:pt x="3006" y="3483"/>
                  <a:pt x="2949" y="3518"/>
                </a:cubicBezTo>
                <a:cubicBezTo>
                  <a:pt x="2892" y="3554"/>
                  <a:pt x="2763" y="3831"/>
                  <a:pt x="2701" y="3854"/>
                </a:cubicBezTo>
                <a:cubicBezTo>
                  <a:pt x="2638" y="3878"/>
                  <a:pt x="2358" y="3757"/>
                  <a:pt x="2292" y="3768"/>
                </a:cubicBezTo>
                <a:cubicBezTo>
                  <a:pt x="2226" y="3779"/>
                  <a:pt x="2001" y="3986"/>
                  <a:pt x="1935" y="3984"/>
                </a:cubicBezTo>
                <a:cubicBezTo>
                  <a:pt x="1868" y="3982"/>
                  <a:pt x="1655" y="3763"/>
                  <a:pt x="1590" y="3748"/>
                </a:cubicBezTo>
                <a:cubicBezTo>
                  <a:pt x="1525" y="3733"/>
                  <a:pt x="1238" y="3837"/>
                  <a:pt x="1177" y="3810"/>
                </a:cubicBezTo>
                <a:cubicBezTo>
                  <a:pt x="1116" y="3783"/>
                  <a:pt x="1003" y="3499"/>
                  <a:pt x="949" y="3460"/>
                </a:cubicBezTo>
                <a:cubicBezTo>
                  <a:pt x="895" y="3421"/>
                  <a:pt x="590" y="3408"/>
                  <a:pt x="544" y="3360"/>
                </a:cubicBezTo>
                <a:cubicBezTo>
                  <a:pt x="498" y="3311"/>
                  <a:pt x="502" y="3006"/>
                  <a:pt x="467" y="2949"/>
                </a:cubicBezTo>
                <a:cubicBezTo>
                  <a:pt x="431" y="2893"/>
                  <a:pt x="155" y="2764"/>
                  <a:pt x="131" y="2701"/>
                </a:cubicBezTo>
                <a:cubicBezTo>
                  <a:pt x="107" y="2639"/>
                  <a:pt x="228" y="2358"/>
                  <a:pt x="217" y="2292"/>
                </a:cubicBezTo>
                <a:cubicBezTo>
                  <a:pt x="206" y="2227"/>
                  <a:pt x="0" y="2002"/>
                  <a:pt x="2" y="1935"/>
                </a:cubicBezTo>
                <a:cubicBezTo>
                  <a:pt x="4" y="1868"/>
                  <a:pt x="223" y="1655"/>
                  <a:pt x="237" y="1590"/>
                </a:cubicBezTo>
                <a:cubicBezTo>
                  <a:pt x="252" y="1525"/>
                  <a:pt x="148" y="1238"/>
                  <a:pt x="175" y="1177"/>
                </a:cubicBezTo>
                <a:cubicBezTo>
                  <a:pt x="203" y="1116"/>
                  <a:pt x="486" y="1004"/>
                  <a:pt x="525" y="949"/>
                </a:cubicBezTo>
                <a:cubicBezTo>
                  <a:pt x="564" y="895"/>
                  <a:pt x="577" y="590"/>
                  <a:pt x="626" y="544"/>
                </a:cubicBezTo>
                <a:cubicBezTo>
                  <a:pt x="674" y="498"/>
                  <a:pt x="980" y="503"/>
                  <a:pt x="1036" y="467"/>
                </a:cubicBezTo>
                <a:cubicBezTo>
                  <a:pt x="1093" y="432"/>
                  <a:pt x="1222" y="155"/>
                  <a:pt x="1284" y="131"/>
                </a:cubicBezTo>
                <a:cubicBezTo>
                  <a:pt x="1347" y="107"/>
                  <a:pt x="1627" y="228"/>
                  <a:pt x="1693" y="217"/>
                </a:cubicBezTo>
                <a:cubicBezTo>
                  <a:pt x="1759" y="206"/>
                  <a:pt x="1984" y="0"/>
                  <a:pt x="2051" y="2"/>
                </a:cubicBezTo>
                <a:cubicBezTo>
                  <a:pt x="2117" y="4"/>
                  <a:pt x="2330" y="223"/>
                  <a:pt x="2395" y="238"/>
                </a:cubicBezTo>
                <a:cubicBezTo>
                  <a:pt x="2460" y="253"/>
                  <a:pt x="2747" y="148"/>
                  <a:pt x="2808" y="176"/>
                </a:cubicBezTo>
                <a:cubicBezTo>
                  <a:pt x="2869" y="203"/>
                  <a:pt x="2982" y="487"/>
                  <a:pt x="3036" y="525"/>
                </a:cubicBezTo>
                <a:cubicBezTo>
                  <a:pt x="3091" y="564"/>
                  <a:pt x="3396" y="577"/>
                  <a:pt x="3441" y="626"/>
                </a:cubicBezTo>
                <a:cubicBezTo>
                  <a:pt x="3487" y="675"/>
                  <a:pt x="3483" y="980"/>
                  <a:pt x="3518" y="1036"/>
                </a:cubicBezTo>
                <a:cubicBezTo>
                  <a:pt x="3554" y="1093"/>
                  <a:pt x="3830" y="1222"/>
                  <a:pt x="3854" y="1284"/>
                </a:cubicBezTo>
                <a:cubicBezTo>
                  <a:pt x="3878" y="1347"/>
                  <a:pt x="3757" y="1627"/>
                  <a:pt x="3768" y="1693"/>
                </a:cubicBezTo>
                <a:cubicBezTo>
                  <a:pt x="3779" y="1759"/>
                  <a:pt x="3985" y="1984"/>
                  <a:pt x="3984" y="2051"/>
                </a:cubicBezTo>
                <a:cubicBezTo>
                  <a:pt x="3982" y="2118"/>
                  <a:pt x="3763" y="2330"/>
                  <a:pt x="3748" y="2395"/>
                </a:cubicBezTo>
                <a:cubicBezTo>
                  <a:pt x="3733" y="2460"/>
                  <a:pt x="3837" y="2747"/>
                  <a:pt x="3810" y="2808"/>
                </a:cubicBezTo>
                <a:cubicBezTo>
                  <a:pt x="3782" y="2869"/>
                  <a:pt x="3499" y="2982"/>
                  <a:pt x="3460" y="3036"/>
                </a:cubicBezTo>
                <a:cubicBezTo>
                  <a:pt x="3421" y="3091"/>
                  <a:pt x="3408" y="3396"/>
                  <a:pt x="3359" y="34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22" name="Picture 6" descr="C:\Users\Gilvan\Downloads\mandala-1803544_19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08" y="1917532"/>
            <a:ext cx="3436423" cy="36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3" name="Elipse 622"/>
          <p:cNvSpPr>
            <a:spLocks noChangeAspect="1"/>
          </p:cNvSpPr>
          <p:nvPr/>
        </p:nvSpPr>
        <p:spPr>
          <a:xfrm>
            <a:off x="5494517" y="3132485"/>
            <a:ext cx="1237863" cy="12378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24" name="Picture 2" descr="http://www.ideiasus.fiocruz.br/portal/images/IdeiaSUS_Final2.png"/>
          <p:cNvPicPr preferRelativeResize="0"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147"/>
          <a:stretch/>
        </p:blipFill>
        <p:spPr bwMode="auto">
          <a:xfrm>
            <a:off x="5865805" y="3225280"/>
            <a:ext cx="497911" cy="51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" name="Picture 2" descr="http://www.ideiasus.fiocruz.br/portal/images/IdeiaSUS_Final2.png"/>
          <p:cNvPicPr preferRelativeResize="0"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66"/>
          <a:stretch/>
        </p:blipFill>
        <p:spPr bwMode="auto">
          <a:xfrm>
            <a:off x="5612634" y="3729483"/>
            <a:ext cx="1017533" cy="41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SUS como Ambiente Inovador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Expansão na atenção básica possibilitando a existência de campo de inovação diversificado e direcionado a solução de problemas centrais da implementação do Sistema Único de Saúde nas esferas locais, regionais e nacional.</a:t>
            </a:r>
          </a:p>
          <a:p>
            <a:r>
              <a:rPr lang="pt-BR" dirty="0"/>
              <a:t>Necessidade </a:t>
            </a:r>
            <a:r>
              <a:rPr lang="pt-BR"/>
              <a:t>de espaço </a:t>
            </a:r>
            <a:r>
              <a:rPr lang="pt-BR" dirty="0"/>
              <a:t>propício ao registro e troca de experiências entre quem está na dimensão da execução e na dimensão acadêmica</a:t>
            </a:r>
          </a:p>
        </p:txBody>
      </p:sp>
    </p:spTree>
    <p:extLst>
      <p:ext uri="{BB962C8B-B14F-4D97-AF65-F5344CB8AC3E}">
        <p14:creationId xmlns:p14="http://schemas.microsoft.com/office/powerpoint/2010/main" val="388188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Metodologias possíveis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Existência de experiências nacionais e internacionais na manutenção de bancos de práticas e / ou experiências, principalmente em tecnologias sociais que acumulam milhares de registros com baixo aproveitamento pelas esferas de gestão e esferas acadêmicas</a:t>
            </a:r>
          </a:p>
        </p:txBody>
      </p:sp>
    </p:spTree>
    <p:extLst>
      <p:ext uri="{BB962C8B-B14F-4D97-AF65-F5344CB8AC3E}">
        <p14:creationId xmlns:p14="http://schemas.microsoft.com/office/powerpoint/2010/main" val="323516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ítulo 12"/>
          <p:cNvSpPr>
            <a:spLocks noGrp="1"/>
          </p:cNvSpPr>
          <p:nvPr>
            <p:ph type="title" idx="4294967295"/>
          </p:nvPr>
        </p:nvSpPr>
        <p:spPr>
          <a:xfrm>
            <a:off x="1774826" y="836614"/>
            <a:ext cx="7210425" cy="1012825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Uma Rede Nacional de Soluções e Respostas em Saúde Pública</a:t>
            </a:r>
          </a:p>
        </p:txBody>
      </p:sp>
      <p:sp>
        <p:nvSpPr>
          <p:cNvPr id="18438" name="Espaço Reservado para Conteúdo 13"/>
          <p:cNvSpPr>
            <a:spLocks noGrp="1"/>
          </p:cNvSpPr>
          <p:nvPr>
            <p:ph idx="4294967295"/>
          </p:nvPr>
        </p:nvSpPr>
        <p:spPr>
          <a:xfrm>
            <a:off x="1992313" y="2420939"/>
            <a:ext cx="8229600" cy="3705225"/>
          </a:xfrm>
        </p:spPr>
        <p:txBody>
          <a:bodyPr/>
          <a:lstStyle/>
          <a:p>
            <a:pPr eaLnBrk="1" hangingPunct="1">
              <a:spcAft>
                <a:spcPct val="70000"/>
              </a:spcAft>
              <a:defRPr/>
            </a:pP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 soluções para que problemas?</a:t>
            </a:r>
          </a:p>
          <a:p>
            <a:pPr eaLnBrk="1" hangingPunct="1">
              <a:spcAft>
                <a:spcPct val="70000"/>
              </a:spcAft>
              <a:defRPr/>
            </a:pP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 espaço territorial?</a:t>
            </a:r>
          </a:p>
          <a:p>
            <a:pPr eaLnBrk="1" hangingPunct="1">
              <a:spcAft>
                <a:spcPct val="70000"/>
              </a:spcAft>
              <a:defRPr/>
            </a:pP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Quem são os gestores, autores, executores ou responsáveis?</a:t>
            </a:r>
          </a:p>
        </p:txBody>
      </p:sp>
    </p:spTree>
    <p:extLst>
      <p:ext uri="{BB962C8B-B14F-4D97-AF65-F5344CB8AC3E}">
        <p14:creationId xmlns:p14="http://schemas.microsoft.com/office/powerpoint/2010/main" val="392655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ítulo 12"/>
          <p:cNvSpPr>
            <a:spLocks noGrp="1"/>
          </p:cNvSpPr>
          <p:nvPr>
            <p:ph type="title" idx="4294967295"/>
          </p:nvPr>
        </p:nvSpPr>
        <p:spPr>
          <a:xfrm>
            <a:off x="1774826" y="836614"/>
            <a:ext cx="7210425" cy="1012825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Uma Rede Nacional de Soluções e Respostas em Saúde Pública</a:t>
            </a:r>
          </a:p>
        </p:txBody>
      </p:sp>
      <p:sp>
        <p:nvSpPr>
          <p:cNvPr id="19462" name="Espaço Reservado para Conteúdo 13"/>
          <p:cNvSpPr>
            <a:spLocks noGrp="1"/>
          </p:cNvSpPr>
          <p:nvPr>
            <p:ph idx="4294967295"/>
          </p:nvPr>
        </p:nvSpPr>
        <p:spPr>
          <a:xfrm>
            <a:off x="1992313" y="2420939"/>
            <a:ext cx="8229600" cy="3705225"/>
          </a:xfrm>
        </p:spPr>
        <p:txBody>
          <a:bodyPr/>
          <a:lstStyle/>
          <a:p>
            <a:pPr eaLnBrk="1" hangingPunct="1">
              <a:spcAft>
                <a:spcPct val="70000"/>
              </a:spcAft>
              <a:defRPr/>
            </a:pP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 respostas ou resultados?</a:t>
            </a:r>
          </a:p>
          <a:p>
            <a:pPr eaLnBrk="1" hangingPunct="1">
              <a:spcAft>
                <a:spcPct val="70000"/>
              </a:spcAft>
              <a:defRPr/>
            </a:pP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interagir com pessoas, grupos ou redes sociais em torno do problema e das soluções desenvolvidas?</a:t>
            </a:r>
          </a:p>
        </p:txBody>
      </p:sp>
    </p:spTree>
    <p:extLst>
      <p:ext uri="{BB962C8B-B14F-4D97-AF65-F5344CB8AC3E}">
        <p14:creationId xmlns:p14="http://schemas.microsoft.com/office/powerpoint/2010/main" val="416143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Espaço Reservado para Conteúdo 13"/>
          <p:cNvSpPr>
            <a:spLocks noGrp="1"/>
          </p:cNvSpPr>
          <p:nvPr>
            <p:ph idx="4294967295"/>
          </p:nvPr>
        </p:nvSpPr>
        <p:spPr>
          <a:xfrm>
            <a:off x="1963737" y="1408127"/>
            <a:ext cx="8229600" cy="5360988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Ação Pública</a:t>
            </a:r>
          </a:p>
          <a:p>
            <a:pPr algn="ctr" eaLnBrk="1" hangingPunct="1">
              <a:buFont typeface="Arial" charset="0"/>
              <a:buNone/>
              <a:defRPr/>
            </a:pPr>
            <a:endParaRPr lang="pt-BR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pt-BR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Problemas concretos em territórios específicos</a:t>
            </a:r>
          </a:p>
          <a:p>
            <a:pPr algn="ctr" eaLnBrk="1" hangingPunct="1">
              <a:buFont typeface="Arial" charset="0"/>
              <a:buNone/>
              <a:defRPr/>
            </a:pPr>
            <a:endParaRPr lang="pt-BR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Rede de atores sociais adscritos aos mesmos</a:t>
            </a:r>
          </a:p>
          <a:p>
            <a:pPr algn="ctr" eaLnBrk="1" hangingPunct="1">
              <a:buFont typeface="Arial" charset="0"/>
              <a:buNone/>
              <a:defRPr/>
            </a:pPr>
            <a:endParaRPr lang="pt-BR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Responsabilidades </a:t>
            </a:r>
            <a:r>
              <a:rPr lang="pt-BR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sociosanitárias</a:t>
            </a:r>
            <a:endParaRPr lang="pt-BR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Seta para cima e para baixo 5"/>
          <p:cNvSpPr/>
          <p:nvPr/>
        </p:nvSpPr>
        <p:spPr>
          <a:xfrm>
            <a:off x="5808663" y="1938353"/>
            <a:ext cx="357187" cy="8572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Seta para cima e para baixo 5"/>
          <p:cNvSpPr/>
          <p:nvPr/>
        </p:nvSpPr>
        <p:spPr>
          <a:xfrm>
            <a:off x="5808663" y="4595827"/>
            <a:ext cx="357187" cy="8572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Seta para cima e para baixo 5"/>
          <p:cNvSpPr/>
          <p:nvPr/>
        </p:nvSpPr>
        <p:spPr>
          <a:xfrm>
            <a:off x="5808664" y="3279790"/>
            <a:ext cx="357187" cy="8572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343027" y="80380"/>
            <a:ext cx="10186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A Ideia de Rede para o </a:t>
            </a:r>
          </a:p>
          <a:p>
            <a:pPr algn="ctr"/>
            <a:r>
              <a:rPr lang="pt-BR" sz="3600" b="1" dirty="0"/>
              <a:t>Enfrentamento de Problemas</a:t>
            </a:r>
          </a:p>
        </p:txBody>
      </p:sp>
    </p:spTree>
    <p:extLst>
      <p:ext uri="{BB962C8B-B14F-4D97-AF65-F5344CB8AC3E}">
        <p14:creationId xmlns:p14="http://schemas.microsoft.com/office/powerpoint/2010/main" val="3870779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Foundation Master Slides">
  <a:themeElements>
    <a:clrScheme name="Foundation PPT Color Palette -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Foundation Overview_Jan 11 2015.potx [Read-Only]" id="{BA8B15AD-6885-4EDD-9ED3-9367409F8AA7}" vid="{1E242F75-EE65-42A2-A48A-585FAD4C2271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430</Words>
  <Application>Microsoft Office PowerPoint</Application>
  <PresentationFormat>Widescreen</PresentationFormat>
  <Paragraphs>60</Paragraphs>
  <Slides>14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Estrutura padrão</vt:lpstr>
      <vt:lpstr>1_Estrutura padrão</vt:lpstr>
      <vt:lpstr>3_Estrutura padrão</vt:lpstr>
      <vt:lpstr>4_Foundation Master Slides</vt:lpstr>
      <vt:lpstr>think-cell Folie</vt:lpstr>
      <vt:lpstr>Ideia SUS Fiocruz em Cooperação com CONASS, CONASEMS e COSEMS RJ</vt:lpstr>
      <vt:lpstr>Missão Fiocruz</vt:lpstr>
      <vt:lpstr>- IdeiaSUS -   Banco de Práticas e Soluções em Saúde e Ambiente   Objetivo geral: identificar, mapear, registrar, sistematizar, divulgar e disseminar práticas e soluções para o SUS, implantadas nos diversos territórios do país. </vt:lpstr>
      <vt:lpstr>Apresentação do PowerPoint</vt:lpstr>
      <vt:lpstr>SUS como Ambiente Inovador</vt:lpstr>
      <vt:lpstr>Metodologias possíveis </vt:lpstr>
      <vt:lpstr>Uma Rede Nacional de Soluções e Respostas em Saúde Pública</vt:lpstr>
      <vt:lpstr>Uma Rede Nacional de Soluções e Respostas em Saúde Pública</vt:lpstr>
      <vt:lpstr>Apresentação do PowerPoint</vt:lpstr>
      <vt:lpstr> </vt:lpstr>
      <vt:lpstr>    Pesquisa-ação Roda de Práticas Sistematização de experiências Curadoria por categoria</vt:lpstr>
      <vt:lpstr>Apresentação do PowerPoint</vt:lpstr>
      <vt:lpstr>Apresentação do PowerPoint</vt:lpstr>
      <vt:lpstr>Nosso caminho é o SUS !!!        www.ideiasus.fiocruz.br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estratégica das ações da Fiocruz e integração institucional com as diversas secretarias do Ministério da Saúde e com o SUS</dc:title>
  <dc:creator>Juliano de Carvalho Lima</dc:creator>
  <cp:lastModifiedBy>Valcler Rangel Fernandes</cp:lastModifiedBy>
  <cp:revision>382</cp:revision>
  <cp:lastPrinted>2019-02-12T12:30:53Z</cp:lastPrinted>
  <dcterms:created xsi:type="dcterms:W3CDTF">2017-08-03T17:50:03Z</dcterms:created>
  <dcterms:modified xsi:type="dcterms:W3CDTF">2019-02-12T12:31:33Z</dcterms:modified>
</cp:coreProperties>
</file>