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4" r:id="rId3"/>
    <p:sldId id="303" r:id="rId4"/>
    <p:sldId id="293" r:id="rId5"/>
    <p:sldId id="312" r:id="rId6"/>
    <p:sldId id="311" r:id="rId7"/>
    <p:sldId id="313" r:id="rId8"/>
    <p:sldId id="310" r:id="rId9"/>
    <p:sldId id="309" r:id="rId10"/>
    <p:sldId id="305" r:id="rId11"/>
    <p:sldId id="318" r:id="rId12"/>
    <p:sldId id="302" r:id="rId13"/>
    <p:sldId id="322" r:id="rId14"/>
    <p:sldId id="321" r:id="rId15"/>
    <p:sldId id="323" r:id="rId16"/>
    <p:sldId id="324" r:id="rId17"/>
    <p:sldId id="317" r:id="rId18"/>
    <p:sldId id="315" r:id="rId19"/>
    <p:sldId id="325" r:id="rId20"/>
    <p:sldId id="316" r:id="rId21"/>
    <p:sldId id="320" r:id="rId22"/>
    <p:sldId id="319" r:id="rId23"/>
    <p:sldId id="307" r:id="rId24"/>
    <p:sldId id="326" r:id="rId25"/>
    <p:sldId id="327" r:id="rId26"/>
    <p:sldId id="330" r:id="rId27"/>
    <p:sldId id="331" r:id="rId28"/>
    <p:sldId id="332" r:id="rId29"/>
    <p:sldId id="329" r:id="rId30"/>
    <p:sldId id="328" r:id="rId31"/>
    <p:sldId id="264" r:id="rId32"/>
    <p:sldId id="301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CB2"/>
    <a:srgbClr val="860000"/>
    <a:srgbClr val="3347DD"/>
    <a:srgbClr val="2E25DF"/>
    <a:srgbClr val="2019A9"/>
    <a:srgbClr val="265A9A"/>
    <a:srgbClr val="115DF5"/>
    <a:srgbClr val="184BEE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strado\Documents\PH\Estudo_Ref\D&#237;vida%20e%20sa&#250;de\WB%20-%20Growth%20pa&#237;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Brasil</c:v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Plan1!$B$4:$O$4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Plan1!$B$5:$O$5</c:f>
              <c:numCache>
                <c:formatCode>0.0</c:formatCode>
                <c:ptCount val="14"/>
                <c:pt idx="0">
                  <c:v>1.3</c:v>
                </c:pt>
                <c:pt idx="1">
                  <c:v>3.1</c:v>
                </c:pt>
                <c:pt idx="2">
                  <c:v>1.2</c:v>
                </c:pt>
                <c:pt idx="3">
                  <c:v>5.7</c:v>
                </c:pt>
                <c:pt idx="4">
                  <c:v>3.1</c:v>
                </c:pt>
                <c:pt idx="5">
                  <c:v>4</c:v>
                </c:pt>
                <c:pt idx="6">
                  <c:v>6</c:v>
                </c:pt>
                <c:pt idx="7">
                  <c:v>5</c:v>
                </c:pt>
                <c:pt idx="8">
                  <c:v>-0.2</c:v>
                </c:pt>
                <c:pt idx="9">
                  <c:v>7.6</c:v>
                </c:pt>
                <c:pt idx="10">
                  <c:v>3.9</c:v>
                </c:pt>
                <c:pt idx="11">
                  <c:v>1.8</c:v>
                </c:pt>
                <c:pt idx="12">
                  <c:v>2.7</c:v>
                </c:pt>
                <c:pt idx="13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v>China</c:v>
          </c:tx>
          <c:marker>
            <c:symbol val="none"/>
          </c:marker>
          <c:cat>
            <c:numRef>
              <c:f>Plan1!$B$4:$O$4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Plan1!$B$6:$O$6</c:f>
              <c:numCache>
                <c:formatCode>0.0</c:formatCode>
                <c:ptCount val="14"/>
                <c:pt idx="0">
                  <c:v>8.3000000000000007</c:v>
                </c:pt>
                <c:pt idx="1">
                  <c:v>9.1</c:v>
                </c:pt>
                <c:pt idx="2">
                  <c:v>10</c:v>
                </c:pt>
                <c:pt idx="3">
                  <c:v>10.1</c:v>
                </c:pt>
                <c:pt idx="4">
                  <c:v>11.4</c:v>
                </c:pt>
                <c:pt idx="5">
                  <c:v>12.7</c:v>
                </c:pt>
                <c:pt idx="6">
                  <c:v>14.2</c:v>
                </c:pt>
                <c:pt idx="7">
                  <c:v>9.6</c:v>
                </c:pt>
                <c:pt idx="8">
                  <c:v>9.1999999999999993</c:v>
                </c:pt>
                <c:pt idx="9">
                  <c:v>10.6</c:v>
                </c:pt>
                <c:pt idx="10">
                  <c:v>9.5</c:v>
                </c:pt>
                <c:pt idx="11">
                  <c:v>7.8</c:v>
                </c:pt>
                <c:pt idx="12">
                  <c:v>7.7</c:v>
                </c:pt>
                <c:pt idx="13">
                  <c:v>7.3</c:v>
                </c:pt>
              </c:numCache>
            </c:numRef>
          </c:val>
          <c:smooth val="0"/>
        </c:ser>
        <c:ser>
          <c:idx val="2"/>
          <c:order val="2"/>
          <c:tx>
            <c:v>Índia</c:v>
          </c:tx>
          <c:marker>
            <c:symbol val="none"/>
          </c:marker>
          <c:cat>
            <c:numRef>
              <c:f>Plan1!$B$4:$O$4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Plan1!$B$7:$O$7</c:f>
              <c:numCache>
                <c:formatCode>0.0</c:formatCode>
                <c:ptCount val="14"/>
                <c:pt idx="0">
                  <c:v>4.8</c:v>
                </c:pt>
                <c:pt idx="1">
                  <c:v>3.8</c:v>
                </c:pt>
                <c:pt idx="2">
                  <c:v>7.9</c:v>
                </c:pt>
                <c:pt idx="3">
                  <c:v>7.9</c:v>
                </c:pt>
                <c:pt idx="4">
                  <c:v>9.3000000000000007</c:v>
                </c:pt>
                <c:pt idx="5">
                  <c:v>9.3000000000000007</c:v>
                </c:pt>
                <c:pt idx="6">
                  <c:v>9.8000000000000007</c:v>
                </c:pt>
                <c:pt idx="7">
                  <c:v>3.9</c:v>
                </c:pt>
                <c:pt idx="8">
                  <c:v>8.5</c:v>
                </c:pt>
                <c:pt idx="9">
                  <c:v>10.3</c:v>
                </c:pt>
                <c:pt idx="10">
                  <c:v>6.6</c:v>
                </c:pt>
                <c:pt idx="11">
                  <c:v>5.0999999999999996</c:v>
                </c:pt>
                <c:pt idx="12">
                  <c:v>6.9</c:v>
                </c:pt>
                <c:pt idx="13">
                  <c:v>7.3</c:v>
                </c:pt>
              </c:numCache>
            </c:numRef>
          </c:val>
          <c:smooth val="0"/>
        </c:ser>
        <c:ser>
          <c:idx val="3"/>
          <c:order val="3"/>
          <c:tx>
            <c:v>Rússia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Plan1!$B$4:$O$4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Plan1!$B$8:$O$8</c:f>
              <c:numCache>
                <c:formatCode>0.0</c:formatCode>
                <c:ptCount val="14"/>
                <c:pt idx="0">
                  <c:v>5.0999999999999996</c:v>
                </c:pt>
                <c:pt idx="1">
                  <c:v>4.7</c:v>
                </c:pt>
                <c:pt idx="2">
                  <c:v>7.3</c:v>
                </c:pt>
                <c:pt idx="3">
                  <c:v>7.2</c:v>
                </c:pt>
                <c:pt idx="4">
                  <c:v>6.4</c:v>
                </c:pt>
                <c:pt idx="5">
                  <c:v>8.1999999999999993</c:v>
                </c:pt>
                <c:pt idx="6">
                  <c:v>8.5</c:v>
                </c:pt>
                <c:pt idx="7">
                  <c:v>5.2</c:v>
                </c:pt>
                <c:pt idx="8">
                  <c:v>-7.8</c:v>
                </c:pt>
                <c:pt idx="9">
                  <c:v>4.5</c:v>
                </c:pt>
                <c:pt idx="10">
                  <c:v>4.3</c:v>
                </c:pt>
                <c:pt idx="11">
                  <c:v>3.4</c:v>
                </c:pt>
                <c:pt idx="12">
                  <c:v>1.3</c:v>
                </c:pt>
                <c:pt idx="13">
                  <c:v>0.6</c:v>
                </c:pt>
              </c:numCache>
            </c:numRef>
          </c:val>
          <c:smooth val="0"/>
        </c:ser>
        <c:ser>
          <c:idx val="4"/>
          <c:order val="4"/>
          <c:tx>
            <c:v>África do Sul</c:v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Plan1!$B$4:$O$4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Plan1!$B$9:$O$9</c:f>
              <c:numCache>
                <c:formatCode>0.0</c:formatCode>
                <c:ptCount val="14"/>
                <c:pt idx="0">
                  <c:v>2.7</c:v>
                </c:pt>
                <c:pt idx="1">
                  <c:v>3.7</c:v>
                </c:pt>
                <c:pt idx="2">
                  <c:v>2.9</c:v>
                </c:pt>
                <c:pt idx="3">
                  <c:v>4.5999999999999996</c:v>
                </c:pt>
                <c:pt idx="4">
                  <c:v>5.3</c:v>
                </c:pt>
                <c:pt idx="5">
                  <c:v>5.6</c:v>
                </c:pt>
                <c:pt idx="6">
                  <c:v>5.4</c:v>
                </c:pt>
                <c:pt idx="7">
                  <c:v>3.2</c:v>
                </c:pt>
                <c:pt idx="8">
                  <c:v>-1.5</c:v>
                </c:pt>
                <c:pt idx="9">
                  <c:v>3</c:v>
                </c:pt>
                <c:pt idx="10">
                  <c:v>3.2</c:v>
                </c:pt>
                <c:pt idx="11">
                  <c:v>2.2000000000000002</c:v>
                </c:pt>
                <c:pt idx="12">
                  <c:v>2.2000000000000002</c:v>
                </c:pt>
                <c:pt idx="13">
                  <c:v>1.5</c:v>
                </c:pt>
              </c:numCache>
            </c:numRef>
          </c:val>
          <c:smooth val="0"/>
        </c:ser>
        <c:ser>
          <c:idx val="5"/>
          <c:order val="5"/>
          <c:tx>
            <c:v>Média</c:v>
          </c:tx>
          <c:spPr>
            <a:ln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Plan1!$B$4:$O$4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Plan1!$B$10:$O$10</c:f>
              <c:numCache>
                <c:formatCode>0.0</c:formatCode>
                <c:ptCount val="14"/>
                <c:pt idx="0">
                  <c:v>4.4399999999999995</c:v>
                </c:pt>
                <c:pt idx="1">
                  <c:v>4.88</c:v>
                </c:pt>
                <c:pt idx="2">
                  <c:v>5.86</c:v>
                </c:pt>
                <c:pt idx="3">
                  <c:v>7.1</c:v>
                </c:pt>
                <c:pt idx="4">
                  <c:v>7.1</c:v>
                </c:pt>
                <c:pt idx="5">
                  <c:v>7.9600000000000009</c:v>
                </c:pt>
                <c:pt idx="6">
                  <c:v>8.7799999999999994</c:v>
                </c:pt>
                <c:pt idx="7">
                  <c:v>5.38</c:v>
                </c:pt>
                <c:pt idx="8">
                  <c:v>1.64</c:v>
                </c:pt>
                <c:pt idx="9">
                  <c:v>7.2</c:v>
                </c:pt>
                <c:pt idx="10">
                  <c:v>5.5</c:v>
                </c:pt>
                <c:pt idx="11">
                  <c:v>4.0599999999999996</c:v>
                </c:pt>
                <c:pt idx="12">
                  <c:v>4.16</c:v>
                </c:pt>
                <c:pt idx="13">
                  <c:v>3.3599999999999994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76144"/>
        <c:axId val="144142048"/>
      </c:lineChart>
      <c:catAx>
        <c:axId val="7787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4142048"/>
        <c:crosses val="autoZero"/>
        <c:auto val="1"/>
        <c:lblAlgn val="ctr"/>
        <c:lblOffset val="100"/>
        <c:noMultiLvlLbl val="0"/>
      </c:catAx>
      <c:valAx>
        <c:axId val="1441420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8761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FA8C3-3059-40D1-A7F4-6746B45CC754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C9E7-FC41-4F6A-8E0E-1AC1C9825F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4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FC9E7-FC41-4F6A-8E0E-1AC1C9825F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5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13991"/>
            <a:ext cx="7772400" cy="199107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462264"/>
            <a:ext cx="6400800" cy="112697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1691680" y="4221088"/>
            <a:ext cx="5760640" cy="0"/>
          </a:xfrm>
          <a:prstGeom prst="line">
            <a:avLst/>
          </a:prstGeom>
          <a:ln w="5715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 userDrawn="1"/>
        </p:nvGrpSpPr>
        <p:grpSpPr>
          <a:xfrm>
            <a:off x="6607695" y="5911739"/>
            <a:ext cx="2267273" cy="792088"/>
            <a:chOff x="611560" y="692696"/>
            <a:chExt cx="3996955" cy="1296144"/>
          </a:xfrm>
        </p:grpSpPr>
        <p:pic>
          <p:nvPicPr>
            <p:cNvPr id="9" name="Imagem 8"/>
            <p:cNvPicPr>
              <a:picLocks noChangeAspect="1"/>
            </p:cNvPicPr>
            <p:nvPr userDrawn="1"/>
          </p:nvPicPr>
          <p:blipFill rotWithShape="1">
            <a:blip r:embed="rId2"/>
            <a:srcRect l="8670" t="10644" r="21974" b="10241"/>
            <a:stretch/>
          </p:blipFill>
          <p:spPr>
            <a:xfrm>
              <a:off x="611560" y="692696"/>
              <a:ext cx="2880320" cy="129614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491881" y="760127"/>
              <a:ext cx="1116634" cy="1161281"/>
            </a:xfrm>
            <a:prstGeom prst="rect">
              <a:avLst/>
            </a:prstGeom>
          </p:spPr>
        </p:pic>
      </p:grpSp>
      <p:pic>
        <p:nvPicPr>
          <p:cNvPr id="11" name="Imagem 10" descr="Conselho de secretarias municipais de saÃºde do estado do Rio de Janeiro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36686" b="19527"/>
          <a:stretch/>
        </p:blipFill>
        <p:spPr bwMode="auto">
          <a:xfrm>
            <a:off x="6553200" y="404664"/>
            <a:ext cx="2376264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704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97E6-8228-4884-AC7E-F6CC285A3258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3C1A-F15C-402C-8894-49FE2E028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00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97E6-8228-4884-AC7E-F6CC285A3258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3C1A-F15C-402C-8894-49FE2E028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48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169165" cy="850107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256584"/>
          </a:xfrm>
        </p:spPr>
        <p:txBody>
          <a:bodyPr/>
          <a:lstStyle>
            <a:lvl1pPr marL="342900" indent="-3429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"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395536" y="1052736"/>
            <a:ext cx="5832648" cy="0"/>
          </a:xfrm>
          <a:prstGeom prst="line">
            <a:avLst/>
          </a:prstGeom>
          <a:ln w="508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4317" y="265220"/>
            <a:ext cx="1653470" cy="552929"/>
          </a:xfrm>
          <a:prstGeom prst="rect">
            <a:avLst/>
          </a:prstGeom>
        </p:spPr>
      </p:pic>
      <p:grpSp>
        <p:nvGrpSpPr>
          <p:cNvPr id="10" name="Grupo 9"/>
          <p:cNvGrpSpPr/>
          <p:nvPr userDrawn="1"/>
        </p:nvGrpSpPr>
        <p:grpSpPr>
          <a:xfrm>
            <a:off x="107505" y="6309320"/>
            <a:ext cx="1404000" cy="432000"/>
            <a:chOff x="611560" y="692696"/>
            <a:chExt cx="3996955" cy="1296144"/>
          </a:xfrm>
        </p:grpSpPr>
        <p:pic>
          <p:nvPicPr>
            <p:cNvPr id="11" name="Imagem 10"/>
            <p:cNvPicPr>
              <a:picLocks noChangeAspect="1"/>
            </p:cNvPicPr>
            <p:nvPr userDrawn="1"/>
          </p:nvPicPr>
          <p:blipFill rotWithShape="1">
            <a:blip r:embed="rId3"/>
            <a:srcRect l="8670" t="10644" r="21974" b="10241"/>
            <a:stretch/>
          </p:blipFill>
          <p:spPr>
            <a:xfrm>
              <a:off x="611560" y="692696"/>
              <a:ext cx="2880320" cy="1296144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491881" y="760127"/>
              <a:ext cx="1116634" cy="1161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98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97E6-8228-4884-AC7E-F6CC285A3258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3C1A-F15C-402C-8894-49FE2E028B8A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9756576" y="443711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Conselho de secretarias municipais de saÃºde do estado do Rio de Janeiro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36686" b="19527"/>
          <a:stretch/>
        </p:blipFill>
        <p:spPr bwMode="auto">
          <a:xfrm>
            <a:off x="6553200" y="404664"/>
            <a:ext cx="2376264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upo 10"/>
          <p:cNvGrpSpPr/>
          <p:nvPr userDrawn="1"/>
        </p:nvGrpSpPr>
        <p:grpSpPr>
          <a:xfrm>
            <a:off x="323528" y="404664"/>
            <a:ext cx="2267273" cy="792088"/>
            <a:chOff x="611560" y="692696"/>
            <a:chExt cx="3996955" cy="1296144"/>
          </a:xfrm>
        </p:grpSpPr>
        <p:pic>
          <p:nvPicPr>
            <p:cNvPr id="7" name="Imagem 6"/>
            <p:cNvPicPr>
              <a:picLocks noChangeAspect="1"/>
            </p:cNvPicPr>
            <p:nvPr userDrawn="1"/>
          </p:nvPicPr>
          <p:blipFill rotWithShape="1">
            <a:blip r:embed="rId3"/>
            <a:srcRect l="8670" t="10644" r="21974" b="10241"/>
            <a:stretch/>
          </p:blipFill>
          <p:spPr>
            <a:xfrm>
              <a:off x="611560" y="692696"/>
              <a:ext cx="2880320" cy="129614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491881" y="760127"/>
              <a:ext cx="1116634" cy="1161281"/>
            </a:xfrm>
            <a:prstGeom prst="rect">
              <a:avLst/>
            </a:prstGeom>
          </p:spPr>
        </p:pic>
      </p:grpSp>
      <p:cxnSp>
        <p:nvCxnSpPr>
          <p:cNvPr id="13" name="Conector reto 12"/>
          <p:cNvCxnSpPr/>
          <p:nvPr userDrawn="1"/>
        </p:nvCxnSpPr>
        <p:spPr>
          <a:xfrm>
            <a:off x="827584" y="4509120"/>
            <a:ext cx="5760640" cy="0"/>
          </a:xfrm>
          <a:prstGeom prst="line">
            <a:avLst/>
          </a:prstGeom>
          <a:ln w="5715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9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00600"/>
          </a:xfr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SzPct val="90000"/>
              <a:buFont typeface="Wingdings" pitchFamily="2" charset="2"/>
              <a:buChar char=""/>
              <a:defRPr sz="2200"/>
            </a:lvl1pPr>
            <a:lvl2pPr marL="534988" indent="-2857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400600"/>
          </a:xfrm>
        </p:spPr>
        <p:txBody>
          <a:bodyPr/>
          <a:lstStyle>
            <a:lvl1pPr marL="342900" indent="-342900">
              <a:buClr>
                <a:schemeClr val="accent2">
                  <a:lumMod val="75000"/>
                </a:schemeClr>
              </a:buClr>
              <a:buSzPct val="90000"/>
              <a:buFont typeface="Wingdings" pitchFamily="2" charset="2"/>
              <a:buChar char=""/>
              <a:defRPr sz="2200"/>
            </a:lvl1pPr>
            <a:lvl2pPr marL="539750" indent="-82550"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 sz="2000">
                <a:solidFill>
                  <a:srgbClr val="00206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467544" y="908720"/>
            <a:ext cx="5544616" cy="0"/>
          </a:xfrm>
          <a:prstGeom prst="line">
            <a:avLst/>
          </a:prstGeom>
          <a:ln w="444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3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97E6-8228-4884-AC7E-F6CC285A3258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3C1A-F15C-402C-8894-49FE2E028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09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374845" cy="86409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395536" y="1196752"/>
            <a:ext cx="5544616" cy="0"/>
          </a:xfrm>
          <a:prstGeom prst="line">
            <a:avLst/>
          </a:prstGeom>
          <a:ln w="50800">
            <a:solidFill>
              <a:srgbClr val="265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2349" y="351218"/>
            <a:ext cx="1653470" cy="552929"/>
          </a:xfrm>
          <a:prstGeom prst="rect">
            <a:avLst/>
          </a:prstGeom>
        </p:spPr>
      </p:pic>
      <p:grpSp>
        <p:nvGrpSpPr>
          <p:cNvPr id="5" name="Grupo 4"/>
          <p:cNvGrpSpPr/>
          <p:nvPr userDrawn="1"/>
        </p:nvGrpSpPr>
        <p:grpSpPr>
          <a:xfrm>
            <a:off x="107505" y="6309320"/>
            <a:ext cx="1404000" cy="432000"/>
            <a:chOff x="611560" y="692696"/>
            <a:chExt cx="3996955" cy="1296144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 rotWithShape="1">
            <a:blip r:embed="rId3"/>
            <a:srcRect l="8670" t="10644" r="21974" b="10241"/>
            <a:stretch/>
          </p:blipFill>
          <p:spPr>
            <a:xfrm>
              <a:off x="611560" y="692696"/>
              <a:ext cx="2880320" cy="1296144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491881" y="760127"/>
              <a:ext cx="1116634" cy="1161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31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97E6-8228-4884-AC7E-F6CC285A3258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3C1A-F15C-402C-8894-49FE2E028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98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97E6-8228-4884-AC7E-F6CC285A3258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3C1A-F15C-402C-8894-49FE2E028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76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97E6-8228-4884-AC7E-F6CC285A3258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3C1A-F15C-402C-8894-49FE2E028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78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97E6-8228-4884-AC7E-F6CC285A3258}" type="datetimeFigureOut">
              <a:rPr lang="pt-BR" smtClean="0"/>
              <a:t>12/02/2019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F3C1A-F15C-402C-8894-49FE2E028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32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adata.gov.br/Default.asp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adata.gov.br/Default.asp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ge.gov.br/estatisticas-novoportal/sociais/trabalho/17270-pnad-continua.html?=&amp;t=series-historica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fmag.com/global-data/economic-data/xtegh9-external-debt-in-countries-around-the-world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s://www.economicshelp.org/blog/774/economics/list-of-national-debt-by-country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hyperlink" Target="https://www.statista.com/statistics/268177/countries-with-the-highest-public-debt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cshelp.org/blog/774/economics/list-of-national-debt-by-country/" TargetMode="External"/><Relationship Id="rId2" Type="http://schemas.openxmlformats.org/officeDocument/2006/relationships/hyperlink" Target="https://www.tesouro.fazenda.gov.br/series-historic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eadata.gov.br/Default.aspx" TargetMode="External"/><Relationship Id="rId5" Type="http://schemas.openxmlformats.org/officeDocument/2006/relationships/hyperlink" Target="http://www.funag.gov.br/ipri/index.php/o-ipri/47-estatisticas/94-as-15-maiores-economias-do-mundo-em-pib-e-pib-ppp" TargetMode="External"/><Relationship Id="rId4" Type="http://schemas.openxmlformats.org/officeDocument/2006/relationships/hyperlink" Target="http://www.imf.org/external/datamapper/NGDP_RPCH@WEO/OEMDC/ADVEC/WEOWORL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ingeconomics.com/country-list/government-debt-to-gdp" TargetMode="External"/><Relationship Id="rId2" Type="http://schemas.openxmlformats.org/officeDocument/2006/relationships/hyperlink" Target="https://www.gfmag.com/global-data/economic-data/xtegh9-external-debt-in-countries-around-the-worl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worldbank.org/indicator/FI.RES.TOTL.CD" TargetMode="External"/><Relationship Id="rId5" Type="http://schemas.openxmlformats.org/officeDocument/2006/relationships/hyperlink" Target="https://data.worldbank.org/indicator/NY.GDP.MKTP.PP.CD?view=chart" TargetMode="External"/><Relationship Id="rId4" Type="http://schemas.openxmlformats.org/officeDocument/2006/relationships/hyperlink" Target="https://data.worldbank.org/indicator/NY.GDP.MKTP.PP.C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mf.org/external/datamapper/NGDP_RPCH@WEO/OEMDC/ADVEC/WEOWORL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600" dirty="0" smtClean="0">
                <a:solidFill>
                  <a:schemeClr val="tx1"/>
                </a:solidFill>
              </a:rPr>
              <a:t>Paulo Henrique de Almeida Rodrigues</a:t>
            </a: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4" name="Imagem 3" descr="Conselho de secretarias municipais de saÃºde do estado do Rio de Janeir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36686" b="19527"/>
          <a:stretch/>
        </p:blipFill>
        <p:spPr bwMode="auto">
          <a:xfrm>
            <a:off x="6588224" y="404664"/>
            <a:ext cx="2376264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530" name="Picture 2" descr="http://www.cosemsrj.org.br/wp-content/uploads/2019/01/aprovada-logo-nova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800"/>
            <a:ext cx="571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Financiamento do SUS numa economia subordinada e sob política de austeridade fiscal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t-BR" dirty="0"/>
              <a:t>As finanças públicas brasileiras no contexto internacional (2008 a 2018</a:t>
            </a:r>
            <a:r>
              <a:rPr lang="pt-BR" dirty="0" smtClean="0"/>
              <a:t>) –</a:t>
            </a:r>
            <a:br>
              <a:rPr lang="pt-BR" dirty="0" smtClean="0"/>
            </a:br>
            <a:r>
              <a:rPr lang="pt-BR" dirty="0" smtClean="0"/>
              <a:t>A opção pela austeridade fiscal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Austeridade e finanças públicas</a:t>
            </a:r>
            <a:endParaRPr lang="en-US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financiamento do poder público é fruto da arrecadação de tributos:</a:t>
            </a:r>
          </a:p>
          <a:p>
            <a:pPr lvl="1"/>
            <a:r>
              <a:rPr lang="pt-BR" dirty="0"/>
              <a:t>A redução do gasto público derruba a atividade econômica</a:t>
            </a:r>
          </a:p>
          <a:p>
            <a:pPr lvl="1"/>
            <a:r>
              <a:rPr lang="pt-BR" dirty="0" smtClean="0"/>
              <a:t>A redução da atividade econômica reduz a arrecadação</a:t>
            </a:r>
          </a:p>
          <a:p>
            <a:r>
              <a:rPr lang="pt-BR" dirty="0" smtClean="0"/>
              <a:t>1933 – Keynes:</a:t>
            </a:r>
          </a:p>
          <a:p>
            <a:pPr lvl="1"/>
            <a:r>
              <a:rPr lang="pt-BR" dirty="0" smtClean="0"/>
              <a:t>Paradoxo da parcimônia (ou austeridade)</a:t>
            </a:r>
          </a:p>
          <a:p>
            <a:pPr lvl="1"/>
            <a:r>
              <a:rPr lang="pt-BR" dirty="0" smtClean="0"/>
              <a:t>Em períodos de crise econômica o Estado precisa investir para a retomada do crescimento</a:t>
            </a:r>
          </a:p>
          <a:p>
            <a:r>
              <a:rPr lang="pt-BR" dirty="0" smtClean="0"/>
              <a:t>No Brasil está sendo feito o oposto – EC 95</a:t>
            </a:r>
          </a:p>
          <a:p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Origem e </a:t>
            </a:r>
            <a:r>
              <a:rPr lang="pt-BR" dirty="0" smtClean="0"/>
              <a:t>motivos </a:t>
            </a:r>
            <a:r>
              <a:rPr lang="pt-BR" dirty="0"/>
              <a:t>das políticas de austeridade</a:t>
            </a:r>
            <a:endParaRPr lang="en-US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Origem: os bancos dos EUA e Europa</a:t>
            </a:r>
          </a:p>
          <a:p>
            <a:pPr lvl="1"/>
            <a:r>
              <a:rPr lang="pt-BR" dirty="0"/>
              <a:t>Na verdade, a especulação financeira </a:t>
            </a:r>
          </a:p>
          <a:p>
            <a:pPr lvl="1"/>
            <a:r>
              <a:rPr lang="pt-BR" dirty="0"/>
              <a:t>Fruto da desregulamentação neoliberal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Considerados ‘grandes demais para falir (</a:t>
            </a:r>
            <a:r>
              <a:rPr lang="pt-BR" i="1" dirty="0"/>
              <a:t>too big </a:t>
            </a:r>
            <a:r>
              <a:rPr lang="pt-BR" i="1" dirty="0" err="1"/>
              <a:t>to</a:t>
            </a:r>
            <a:r>
              <a:rPr lang="pt-BR" i="1" dirty="0"/>
              <a:t> </a:t>
            </a:r>
            <a:r>
              <a:rPr lang="pt-BR" i="1" dirty="0" err="1"/>
              <a:t>fail</a:t>
            </a:r>
            <a:r>
              <a:rPr lang="pt-BR" dirty="0"/>
              <a:t>)</a:t>
            </a:r>
            <a:r>
              <a:rPr lang="pt-BR" i="1" dirty="0"/>
              <a:t>’</a:t>
            </a:r>
            <a:endParaRPr lang="pt-BR" dirty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Solução: empurrar o problema para o público:</a:t>
            </a:r>
          </a:p>
          <a:p>
            <a:pPr lvl="1"/>
            <a:r>
              <a:rPr lang="pt-BR" dirty="0"/>
              <a:t>Nos países centrais a dívida pública salva os bancos privados</a:t>
            </a:r>
          </a:p>
          <a:p>
            <a:pPr lvl="1"/>
            <a:r>
              <a:rPr lang="pt-BR" dirty="0"/>
              <a:t>Nos PIIGS, REBLL e América Latina – corte de despesas públicas sociais e desnacionalização da </a:t>
            </a:r>
            <a:r>
              <a:rPr lang="pt-BR" dirty="0" smtClean="0"/>
              <a:t>economia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Investimentos federais em queda</a:t>
            </a:r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07" y="2168771"/>
            <a:ext cx="6698586" cy="402361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27342" y="1340768"/>
            <a:ext cx="728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Brasil: Investimentos </a:t>
            </a:r>
            <a:r>
              <a:rPr lang="pt-BR" sz="24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Poder Executivo federal, 2008 - 2016</a:t>
            </a:r>
            <a:endParaRPr lang="en-US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22434" y="6309320"/>
            <a:ext cx="21296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VIEIRA et al, 2018: 36.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Queda no investimento geral a partir de 2009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182834"/>
            <a:ext cx="6947758" cy="384543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78079" y="1351837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Formação bruta de capital fixo: base móvel (média do ano anterior = 100) - referência 2010</a:t>
            </a:r>
            <a:endParaRPr lang="en-US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74235" y="6309320"/>
            <a:ext cx="45745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www.ipeadata.gov.br/Default.aspx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 23/07/18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Piora das contas públicas</a:t>
            </a:r>
            <a:endParaRPr lang="en-US" dirty="0"/>
          </a:p>
        </p:txBody>
      </p:sp>
      <p:grpSp>
        <p:nvGrpSpPr>
          <p:cNvPr id="6" name="Grupo 5"/>
          <p:cNvGrpSpPr/>
          <p:nvPr/>
        </p:nvGrpSpPr>
        <p:grpSpPr>
          <a:xfrm>
            <a:off x="755576" y="1960037"/>
            <a:ext cx="7613899" cy="4133259"/>
            <a:chOff x="611560" y="1844824"/>
            <a:chExt cx="7613899" cy="413325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560" y="1844824"/>
              <a:ext cx="7613899" cy="4133259"/>
            </a:xfrm>
            <a:prstGeom prst="rect">
              <a:avLst/>
            </a:prstGeom>
          </p:spPr>
        </p:pic>
        <p:cxnSp>
          <p:nvCxnSpPr>
            <p:cNvPr id="5" name="Conector reto 4"/>
            <p:cNvCxnSpPr/>
            <p:nvPr/>
          </p:nvCxnSpPr>
          <p:spPr>
            <a:xfrm>
              <a:off x="1259632" y="3645024"/>
              <a:ext cx="6480720" cy="0"/>
            </a:xfrm>
            <a:prstGeom prst="line">
              <a:avLst/>
            </a:prstGeom>
            <a:ln w="38100">
              <a:solidFill>
                <a:srgbClr val="86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aixaDeTexto 6"/>
          <p:cNvSpPr txBox="1"/>
          <p:nvPr/>
        </p:nvSpPr>
        <p:spPr>
          <a:xfrm>
            <a:off x="1201283" y="1196752"/>
            <a:ext cx="675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sz="24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Primário</a:t>
            </a:r>
            <a:r>
              <a:rPr lang="en-US" sz="24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r>
              <a:rPr lang="en-US" sz="24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Federal </a:t>
            </a:r>
            <a:r>
              <a:rPr lang="en-US" sz="2400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Ajustado</a:t>
            </a:r>
            <a:r>
              <a:rPr lang="en-US" sz="24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(% do PIB)</a:t>
            </a:r>
            <a:endParaRPr lang="en-US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87824" y="6381328"/>
            <a:ext cx="31975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Dweck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e Teixeira, 2017, p. 9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 Explicativo 1 (Ênfase) 8"/>
          <p:cNvSpPr/>
          <p:nvPr/>
        </p:nvSpPr>
        <p:spPr>
          <a:xfrm>
            <a:off x="7343800" y="1762217"/>
            <a:ext cx="1620688" cy="1131776"/>
          </a:xfrm>
          <a:prstGeom prst="accentCallout1">
            <a:avLst>
              <a:gd name="adj1" fmla="val 18750"/>
              <a:gd name="adj2" fmla="val -8333"/>
              <a:gd name="adj3" fmla="val 52785"/>
              <a:gd name="adj4" fmla="val -123389"/>
            </a:avLst>
          </a:prstGeom>
          <a:noFill/>
          <a:ln>
            <a:solidFill>
              <a:srgbClr val="1E4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</a:rPr>
              <a:t>Queda a partir de 2008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o Explicativo 1 (Ênfase) 9"/>
          <p:cNvSpPr/>
          <p:nvPr/>
        </p:nvSpPr>
        <p:spPr>
          <a:xfrm>
            <a:off x="2843808" y="4236347"/>
            <a:ext cx="1832398" cy="992853"/>
          </a:xfrm>
          <a:prstGeom prst="accentCallout1">
            <a:avLst>
              <a:gd name="adj1" fmla="val 14963"/>
              <a:gd name="adj2" fmla="val 102369"/>
              <a:gd name="adj3" fmla="val -96360"/>
              <a:gd name="adj4" fmla="val 218186"/>
            </a:avLst>
          </a:prstGeom>
          <a:noFill/>
          <a:ln>
            <a:solidFill>
              <a:srgbClr val="1E4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>
                <a:solidFill>
                  <a:schemeClr val="tx1"/>
                </a:solidFill>
              </a:rPr>
              <a:t>Piora acelerada depois da política de austeridade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827584" y="1916832"/>
            <a:ext cx="7773544" cy="4680520"/>
            <a:chOff x="542872" y="1772816"/>
            <a:chExt cx="8058256" cy="493167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872" y="1772816"/>
              <a:ext cx="8058256" cy="4472229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1907704" y="6381328"/>
              <a:ext cx="57926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1E4CB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https://www.tesouro.fazenda.gov.br/resultado-do-tesouro-nacional</a:t>
              </a:r>
            </a:p>
          </p:txBody>
        </p:sp>
        <p:cxnSp>
          <p:nvCxnSpPr>
            <p:cNvPr id="6" name="Conector reto 5"/>
            <p:cNvCxnSpPr/>
            <p:nvPr/>
          </p:nvCxnSpPr>
          <p:spPr>
            <a:xfrm>
              <a:off x="7020272" y="1772816"/>
              <a:ext cx="0" cy="2592288"/>
            </a:xfrm>
            <a:prstGeom prst="line">
              <a:avLst/>
            </a:prstGeom>
            <a:ln w="22225">
              <a:solidFill>
                <a:srgbClr val="86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5724128" y="1772816"/>
              <a:ext cx="0" cy="2592288"/>
            </a:xfrm>
            <a:prstGeom prst="line">
              <a:avLst/>
            </a:prstGeom>
            <a:ln w="22225">
              <a:solidFill>
                <a:srgbClr val="86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Piora da Previdência (a grande vilã)</a:t>
            </a:r>
            <a:endParaRPr lang="en-US" dirty="0"/>
          </a:p>
        </p:txBody>
      </p:sp>
      <p:sp>
        <p:nvSpPr>
          <p:cNvPr id="11" name="Texto Explicativo 1 (Ênfase) 10"/>
          <p:cNvSpPr/>
          <p:nvPr/>
        </p:nvSpPr>
        <p:spPr>
          <a:xfrm>
            <a:off x="1849624" y="1665438"/>
            <a:ext cx="1536192" cy="780269"/>
          </a:xfrm>
          <a:prstGeom prst="accentCallout1">
            <a:avLst>
              <a:gd name="adj1" fmla="val 14963"/>
              <a:gd name="adj2" fmla="val 102369"/>
              <a:gd name="adj3" fmla="val 109533"/>
              <a:gd name="adj4" fmla="val 282821"/>
            </a:avLst>
          </a:prstGeom>
          <a:noFill/>
          <a:ln>
            <a:solidFill>
              <a:srgbClr val="1E4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>
                <a:solidFill>
                  <a:schemeClr val="tx1"/>
                </a:solidFill>
              </a:rPr>
              <a:t>Piora a partir de 2010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o Explicativo 1 (Ênfase) 11"/>
          <p:cNvSpPr/>
          <p:nvPr/>
        </p:nvSpPr>
        <p:spPr>
          <a:xfrm>
            <a:off x="4241738" y="1303895"/>
            <a:ext cx="1536192" cy="780269"/>
          </a:xfrm>
          <a:prstGeom prst="accentCallout1">
            <a:avLst>
              <a:gd name="adj1" fmla="val 14963"/>
              <a:gd name="adj2" fmla="val 102369"/>
              <a:gd name="adj3" fmla="val 133660"/>
              <a:gd name="adj4" fmla="val 207540"/>
            </a:avLst>
          </a:prstGeom>
          <a:noFill/>
          <a:ln>
            <a:solidFill>
              <a:srgbClr val="1E4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>
                <a:solidFill>
                  <a:schemeClr val="tx1"/>
                </a:solidFill>
              </a:rPr>
              <a:t>Piora mais com a austeridade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Necessidades de Financiamento do Setor Público</a:t>
            </a:r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235702" y="2132856"/>
            <a:ext cx="8296738" cy="3819414"/>
            <a:chOff x="19678" y="1900238"/>
            <a:chExt cx="8289140" cy="376400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78" y="1900238"/>
              <a:ext cx="8289140" cy="3764000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683568" y="3284984"/>
              <a:ext cx="7272808" cy="0"/>
            </a:xfrm>
            <a:prstGeom prst="line">
              <a:avLst/>
            </a:prstGeom>
            <a:ln w="38100">
              <a:solidFill>
                <a:srgbClr val="86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611560" y="1290959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NFSP - setor público - primário - s/ desvalorização cambial - </a:t>
            </a:r>
            <a:r>
              <a:rPr lang="pt-BR" sz="2200" dirty="0" err="1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acum</a:t>
            </a:r>
            <a:r>
              <a:rPr lang="pt-BR" sz="22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12 meses - (% PIB)</a:t>
            </a:r>
            <a:endParaRPr lang="en-US" sz="22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 Explicativo 1 (Ênfase) 11"/>
          <p:cNvSpPr/>
          <p:nvPr/>
        </p:nvSpPr>
        <p:spPr>
          <a:xfrm>
            <a:off x="1331640" y="2437963"/>
            <a:ext cx="1536192" cy="780269"/>
          </a:xfrm>
          <a:prstGeom prst="accentCallout1">
            <a:avLst>
              <a:gd name="adj1" fmla="val 14963"/>
              <a:gd name="adj2" fmla="val 102369"/>
              <a:gd name="adj3" fmla="val 180191"/>
              <a:gd name="adj4" fmla="val 150643"/>
            </a:avLst>
          </a:prstGeom>
          <a:noFill/>
          <a:ln>
            <a:solidFill>
              <a:srgbClr val="1E4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>
                <a:solidFill>
                  <a:schemeClr val="tx1"/>
                </a:solidFill>
              </a:rPr>
              <a:t>Crise de 2008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o Explicativo 1 (Ênfase) 12"/>
          <p:cNvSpPr/>
          <p:nvPr/>
        </p:nvSpPr>
        <p:spPr>
          <a:xfrm>
            <a:off x="3803904" y="2405965"/>
            <a:ext cx="1536192" cy="780269"/>
          </a:xfrm>
          <a:prstGeom prst="accentCallout1">
            <a:avLst>
              <a:gd name="adj1" fmla="val 14963"/>
              <a:gd name="adj2" fmla="val 102369"/>
              <a:gd name="adj3" fmla="val 116103"/>
              <a:gd name="adj4" fmla="val 155293"/>
            </a:avLst>
          </a:prstGeom>
          <a:noFill/>
          <a:ln>
            <a:solidFill>
              <a:srgbClr val="1E4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dirty="0" smtClean="0">
                <a:solidFill>
                  <a:schemeClr val="tx1"/>
                </a:solidFill>
              </a:rPr>
              <a:t>Política de austeridade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53518" y="6314268"/>
            <a:ext cx="53374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www.ipeadata.gov.br/Default.aspx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- Dados BCB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Desemprego crescente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6802072" cy="42746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909576" y="1196752"/>
            <a:ext cx="2234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60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2400" dirty="0"/>
              <a:t>Brasil:</a:t>
            </a:r>
            <a:br>
              <a:rPr lang="pt-BR" sz="2400" dirty="0"/>
            </a:br>
            <a:r>
              <a:rPr lang="pt-BR" sz="2400" dirty="0"/>
              <a:t>Taxa de desocupação por sexo, 1º trim. de 2012 a 1º trim. de 2018 </a:t>
            </a:r>
            <a:endParaRPr lang="en-US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06319" y="5589240"/>
            <a:ext cx="67301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IBGE, Diretoria de Pesquisas, Coordenação de Trabalho e Rendimento, Pesquisa Nacional por Amostra de Domicílios </a:t>
            </a:r>
            <a:r>
              <a:rPr lang="pt-B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Contínua</a:t>
            </a:r>
          </a:p>
          <a:p>
            <a:r>
              <a:rPr lang="en-US" sz="1500" dirty="0">
                <a:hlinkClick r:id="rId3"/>
              </a:rPr>
              <a:t>https://www.ibge.gov.br/estatisticas-novoportal/sociais/trabalho/17270-pnad-continua.html?=&amp;</a:t>
            </a:r>
            <a:r>
              <a:rPr lang="en-US" sz="1500" dirty="0" smtClean="0">
                <a:hlinkClick r:id="rId3"/>
              </a:rPr>
              <a:t>t=series-historicas</a:t>
            </a:r>
            <a:r>
              <a:rPr lang="en-US" sz="1500" dirty="0" smtClean="0"/>
              <a:t>; </a:t>
            </a:r>
            <a:endParaRPr lang="en-U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Piora dos indicadores de saúde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r="3016"/>
          <a:stretch/>
        </p:blipFill>
        <p:spPr>
          <a:xfrm>
            <a:off x="13411" y="1451104"/>
            <a:ext cx="4630597" cy="19058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694594"/>
            <a:ext cx="4392488" cy="17344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598776"/>
            <a:ext cx="5647619" cy="2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Modelo econômico e efeitos da crise de 2008</a:t>
            </a:r>
            <a:endParaRPr lang="en-US" dirty="0"/>
          </a:p>
          <a:p>
            <a:pPr lvl="0"/>
            <a:r>
              <a:rPr lang="pt-BR" dirty="0" smtClean="0"/>
              <a:t>As </a:t>
            </a:r>
            <a:r>
              <a:rPr lang="pt-BR" dirty="0"/>
              <a:t>finanças públicas brasileiras no contexto internacional (2008 a 2018</a:t>
            </a:r>
            <a:r>
              <a:rPr lang="pt-BR" dirty="0" smtClean="0"/>
              <a:t>) - A </a:t>
            </a:r>
            <a:r>
              <a:rPr lang="pt-BR" dirty="0"/>
              <a:t>opção </a:t>
            </a:r>
            <a:r>
              <a:rPr lang="pt-BR" dirty="0" smtClean="0"/>
              <a:t>pela austeridade fiscal</a:t>
            </a:r>
            <a:endParaRPr lang="en-US" dirty="0"/>
          </a:p>
          <a:p>
            <a:pPr lvl="0"/>
            <a:r>
              <a:rPr lang="pt-BR" dirty="0" smtClean="0"/>
              <a:t>O </a:t>
            </a:r>
            <a:r>
              <a:rPr lang="pt-BR" dirty="0"/>
              <a:t>financiamento do SUS no âmbito da política de </a:t>
            </a:r>
            <a:r>
              <a:rPr lang="pt-BR" dirty="0" smtClean="0"/>
              <a:t>austeridade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Dívida externa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05348"/>
            <a:ext cx="5112568" cy="46879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02964" y="1405348"/>
            <a:ext cx="324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Finance: </a:t>
            </a:r>
            <a:r>
              <a:rPr lang="en-US" sz="2400" dirty="0" err="1" smtClean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sz="2400" dirty="0" smtClean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400" dirty="0" err="1" smtClean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maiores</a:t>
            </a:r>
            <a:r>
              <a:rPr lang="en-US" sz="2400" dirty="0" smtClean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dívidas</a:t>
            </a:r>
            <a:r>
              <a:rPr lang="en-US" sz="2400" dirty="0" smtClean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externas</a:t>
            </a:r>
            <a:r>
              <a:rPr lang="en-US" sz="2400" dirty="0" smtClean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03848" y="6168909"/>
            <a:ext cx="5649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www.gfmag.com/global-data/economic-data/xtegh9-external-debt-in-countries-around-the-world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 Explicativo 1 (Ênfase) 6"/>
          <p:cNvSpPr/>
          <p:nvPr/>
        </p:nvSpPr>
        <p:spPr>
          <a:xfrm>
            <a:off x="6633811" y="3749322"/>
            <a:ext cx="2232248" cy="1131776"/>
          </a:xfrm>
          <a:prstGeom prst="accentCallout1">
            <a:avLst>
              <a:gd name="adj1" fmla="val 49642"/>
              <a:gd name="adj2" fmla="val -7129"/>
              <a:gd name="adj3" fmla="val 177316"/>
              <a:gd name="adj4" fmla="val -54919"/>
            </a:avLst>
          </a:prstGeom>
          <a:noFill/>
          <a:ln>
            <a:solidFill>
              <a:srgbClr val="1E4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Dívida externa relativamente baixa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Reservas internacionais relativamente altas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5478133" cy="46805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763688" y="6268670"/>
            <a:ext cx="6795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1E4C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https://en.wikipedia.org/wiki/List_of_countries_by_foreign-exchange_reserves</a:t>
            </a:r>
          </a:p>
        </p:txBody>
      </p:sp>
    </p:spTree>
    <p:extLst>
      <p:ext uri="{BB962C8B-B14F-4D97-AF65-F5344CB8AC3E}">
        <p14:creationId xmlns:p14="http://schemas.microsoft.com/office/powerpoint/2010/main" val="31218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Dívida pública relativamente baixa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789439" y="1273957"/>
            <a:ext cx="131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Economics 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 – </a:t>
            </a:r>
            <a:r>
              <a:rPr lang="en-US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Dívida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País. 2017</a:t>
            </a:r>
            <a:endParaRPr lang="en-US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70712" y="5610421"/>
            <a:ext cx="40207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1E4CB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https://www.economicshelp.org/blog/774/economics/list-of-national-debt-by-country</a:t>
            </a:r>
            <a:r>
              <a:rPr lang="en-US" sz="1500" dirty="0" smtClean="0">
                <a:solidFill>
                  <a:srgbClr val="1E4CB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1500" dirty="0" smtClean="0">
                <a:solidFill>
                  <a:srgbClr val="1E4C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solidFill>
                <a:srgbClr val="1E4C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32351"/>
            <a:ext cx="3217439" cy="3968857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059832" y="1332351"/>
            <a:ext cx="1584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Statistics 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Portal - </a:t>
            </a:r>
            <a:r>
              <a:rPr lang="en-US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 as </a:t>
            </a:r>
            <a:r>
              <a:rPr lang="en-US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maiores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dívidas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2017 com </a:t>
            </a:r>
            <a:r>
              <a:rPr lang="en-US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PIB</a:t>
            </a:r>
            <a:endParaRPr lang="en-US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7504" y="5610421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1E4CB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https://www.statista.com/statistics/268177/countries-with-the-highest-public-debt</a:t>
            </a:r>
            <a:r>
              <a:rPr lang="en-US" sz="1500" dirty="0" smtClean="0">
                <a:solidFill>
                  <a:srgbClr val="1E4CB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US" sz="1500" dirty="0" smtClean="0">
                <a:solidFill>
                  <a:srgbClr val="1E4C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solidFill>
                <a:srgbClr val="1E4C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 Explicativo 1 (Ênfase) 15"/>
          <p:cNvSpPr/>
          <p:nvPr/>
        </p:nvSpPr>
        <p:spPr>
          <a:xfrm>
            <a:off x="3563888" y="4197288"/>
            <a:ext cx="1019791" cy="1296271"/>
          </a:xfrm>
          <a:prstGeom prst="accentCallout1">
            <a:avLst>
              <a:gd name="adj1" fmla="val 18750"/>
              <a:gd name="adj2" fmla="val -8333"/>
              <a:gd name="adj3" fmla="val -9534"/>
              <a:gd name="adj4" fmla="val -39356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Brasil fora da lista dos 20 +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64221"/>
            <a:ext cx="2918203" cy="4129339"/>
          </a:xfrm>
          <a:prstGeom prst="rect">
            <a:avLst/>
          </a:prstGeom>
        </p:spPr>
      </p:pic>
      <p:sp>
        <p:nvSpPr>
          <p:cNvPr id="18" name="Texto Explicativo 1 (Ênfase) 17"/>
          <p:cNvSpPr/>
          <p:nvPr/>
        </p:nvSpPr>
        <p:spPr>
          <a:xfrm>
            <a:off x="8133068" y="3917674"/>
            <a:ext cx="1013164" cy="1129895"/>
          </a:xfrm>
          <a:prstGeom prst="accentCallout1">
            <a:avLst>
              <a:gd name="adj1" fmla="val 18750"/>
              <a:gd name="adj2" fmla="val -8333"/>
              <a:gd name="adj3" fmla="val 108646"/>
              <a:gd name="adj4" fmla="val -36288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Brasil em 40º lugar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dirty="0"/>
              <a:t>O financiamento do SUS no âmbito da política de </a:t>
            </a:r>
            <a:r>
              <a:rPr lang="pt-BR" dirty="0" smtClean="0"/>
              <a:t>austeridade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8" y="2038201"/>
            <a:ext cx="7667164" cy="424847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das despesas sociais e com a dívida pública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74528" y="1215026"/>
            <a:ext cx="7669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Despesas federais com a dívida pública, principais políticas sociais e outras despesas primárias, 2000 a 2017</a:t>
            </a:r>
            <a:endParaRPr lang="en-US" sz="22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15816" y="6525344"/>
            <a:ext cx="32159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SIAFI - STN/CCONT/GEINC</a:t>
            </a:r>
          </a:p>
        </p:txBody>
      </p:sp>
      <p:sp>
        <p:nvSpPr>
          <p:cNvPr id="7" name="Texto Explicativo 1 (Ênfase) 6"/>
          <p:cNvSpPr/>
          <p:nvPr/>
        </p:nvSpPr>
        <p:spPr>
          <a:xfrm>
            <a:off x="7741692" y="3789040"/>
            <a:ext cx="1402308" cy="1656184"/>
          </a:xfrm>
          <a:prstGeom prst="accentCallout1">
            <a:avLst>
              <a:gd name="adj1" fmla="val 18750"/>
              <a:gd name="adj2" fmla="val -8333"/>
              <a:gd name="adj3" fmla="val -845"/>
              <a:gd name="adj4" fmla="val -366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possível gastar mais com políticas sociais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 Explicativo 1 (Ênfase) 7"/>
          <p:cNvSpPr/>
          <p:nvPr/>
        </p:nvSpPr>
        <p:spPr>
          <a:xfrm>
            <a:off x="7706196" y="1772816"/>
            <a:ext cx="1402308" cy="1656184"/>
          </a:xfrm>
          <a:prstGeom prst="accentCallout1">
            <a:avLst>
              <a:gd name="adj1" fmla="val 18750"/>
              <a:gd name="adj2" fmla="val -8333"/>
              <a:gd name="adj3" fmla="val 60050"/>
              <a:gd name="adj4" fmla="val -66389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Enquanto se reduziam os gastos com a dívida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364088" y="2223138"/>
            <a:ext cx="1512168" cy="2718030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 Explicativo 1 (Ênfase) 9"/>
          <p:cNvSpPr/>
          <p:nvPr/>
        </p:nvSpPr>
        <p:spPr>
          <a:xfrm>
            <a:off x="7761273" y="5606806"/>
            <a:ext cx="1402308" cy="1080120"/>
          </a:xfrm>
          <a:prstGeom prst="accentCallout1">
            <a:avLst>
              <a:gd name="adj1" fmla="val 18750"/>
              <a:gd name="adj2" fmla="val -8333"/>
              <a:gd name="adj3" fmla="val -81767"/>
              <a:gd name="adj4" fmla="val -89404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da crise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saúde já vinha perdendo em termos relativos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76516"/>
            <a:ext cx="7025149" cy="43607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219399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Evolução das principais despesas sociais menos previdência, 2000 a 2017</a:t>
            </a:r>
            <a:endParaRPr lang="en-US" sz="22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 Explicativo 1 (Ênfase) 5"/>
          <p:cNvSpPr/>
          <p:nvPr/>
        </p:nvSpPr>
        <p:spPr>
          <a:xfrm>
            <a:off x="7524328" y="2564904"/>
            <a:ext cx="1368152" cy="1080120"/>
          </a:xfrm>
          <a:prstGeom prst="accentCallout1">
            <a:avLst>
              <a:gd name="adj1" fmla="val 18750"/>
              <a:gd name="adj2" fmla="val -8333"/>
              <a:gd name="adj3" fmla="val 80348"/>
              <a:gd name="adj4" fmla="val -32827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: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Social =  83% Saúde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 Explicativo 1 (Ênfase) 6"/>
          <p:cNvSpPr/>
          <p:nvPr/>
        </p:nvSpPr>
        <p:spPr>
          <a:xfrm>
            <a:off x="7452320" y="4057456"/>
            <a:ext cx="1440160" cy="811704"/>
          </a:xfrm>
          <a:prstGeom prst="accentCallout1">
            <a:avLst>
              <a:gd name="adj1" fmla="val 18750"/>
              <a:gd name="adj2" fmla="val -8333"/>
              <a:gd name="adj3" fmla="val 43902"/>
              <a:gd name="adj4" fmla="val -410984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2000: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Social =  83% Saúde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smtClean="0"/>
              <a:t>Crise e austeridade</a:t>
            </a:r>
            <a:endParaRPr lang="en-US" b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crise de 2008 foi enfrentada com estímulo ao consumo:</a:t>
            </a:r>
          </a:p>
          <a:p>
            <a:pPr lvl="1"/>
            <a:r>
              <a:rPr lang="pt-BR" dirty="0"/>
              <a:t>Baixo impacto multiplicador sobre a economia</a:t>
            </a:r>
          </a:p>
          <a:p>
            <a:pPr lvl="1"/>
            <a:r>
              <a:rPr lang="pt-BR" dirty="0" smtClean="0"/>
              <a:t>Efeito curto – 2010</a:t>
            </a:r>
          </a:p>
          <a:p>
            <a:r>
              <a:rPr lang="pt-BR" dirty="0" smtClean="0"/>
              <a:t>Novo </a:t>
            </a:r>
            <a:r>
              <a:rPr lang="pt-BR" dirty="0"/>
              <a:t>Regime Fiscal (EC </a:t>
            </a:r>
            <a:r>
              <a:rPr lang="pt-BR" dirty="0" smtClean="0"/>
              <a:t>nº. 95/2016): congelou </a:t>
            </a:r>
            <a:r>
              <a:rPr lang="pt-BR" dirty="0"/>
              <a:t>as despesas primárias da União até 2036, por </a:t>
            </a:r>
            <a:r>
              <a:rPr lang="pt-BR" dirty="0" smtClean="0"/>
              <a:t>20 anos:</a:t>
            </a:r>
          </a:p>
          <a:p>
            <a:pPr lvl="1"/>
            <a:r>
              <a:rPr lang="pt-BR" dirty="0" smtClean="0"/>
              <a:t>O piso constitucional para gastos em Saúde caiu de 15% em 2016 para 13,95% das Receitas Correntes Líquidas em 2018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35696" y="6354667"/>
            <a:ext cx="54377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http://idisa.org.br/domingueira/domingueira-n-04-janeiro-2019</a:t>
            </a:r>
          </a:p>
        </p:txBody>
      </p:sp>
    </p:spTree>
    <p:extLst>
      <p:ext uri="{BB962C8B-B14F-4D97-AF65-F5344CB8AC3E}">
        <p14:creationId xmlns:p14="http://schemas.microsoft.com/office/powerpoint/2010/main" val="24965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Gastos com ASPS como % do PIB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68" y="2088349"/>
            <a:ext cx="6630104" cy="414896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411760" y="6381328"/>
            <a:ext cx="305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PIOLA ET AL, 2018: 16.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371973" y="1268760"/>
            <a:ext cx="8016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Evolução do gasto com saúde como % do PIB, total e das três esferas de governo, 2003 a 2017</a:t>
            </a:r>
            <a:endParaRPr lang="en-US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gasto público em saúde brasileiro é muito baixo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5446412" cy="443004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27122" y="1628800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Maiores economias do mundo: gasto total em saúde</a:t>
            </a:r>
            <a:br>
              <a:rPr lang="pt-BR" sz="2200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proporção do PIB e proporção do gasto público</a:t>
            </a:r>
            <a:br>
              <a:rPr lang="pt-BR" sz="2200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solidFill>
                  <a:srgbClr val="8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gasto total em saúde, 2000-2010</a:t>
            </a:r>
          </a:p>
          <a:p>
            <a:endParaRPr lang="en-US" sz="2200" dirty="0">
              <a:solidFill>
                <a:srgbClr val="8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6187370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Elaboração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própria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com base 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dados de: WHO, World Health Statistics, 2013. Geneva: WHO, 2013, p. 132-138</a:t>
            </a:r>
          </a:p>
        </p:txBody>
      </p:sp>
      <p:sp>
        <p:nvSpPr>
          <p:cNvPr id="6" name="Texto Explicativo 1 (Ênfase) 5"/>
          <p:cNvSpPr/>
          <p:nvPr/>
        </p:nvSpPr>
        <p:spPr>
          <a:xfrm>
            <a:off x="7020272" y="4581128"/>
            <a:ext cx="1800200" cy="1112641"/>
          </a:xfrm>
          <a:prstGeom prst="accentCallout1">
            <a:avLst>
              <a:gd name="adj1" fmla="val 18750"/>
              <a:gd name="adj2" fmla="val -8333"/>
              <a:gd name="adj3" fmla="val 75570"/>
              <a:gd name="adj4" fmla="val -70954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gasto público brasileiro só é menor do que o da Índia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Gastos per capita, 2003 a 2017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4599"/>
            <a:ext cx="6792788" cy="417271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12687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do gasto per capita </a:t>
            </a:r>
            <a:r>
              <a:rPr lang="pt-BR" sz="24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</a:t>
            </a:r>
            <a:r>
              <a:rPr lang="pt-BR" sz="24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três </a:t>
            </a:r>
            <a:r>
              <a:rPr lang="pt-BR" sz="24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esferas de governo, 2003 a 2018 </a:t>
            </a:r>
            <a:r>
              <a:rPr lang="pt-BR" sz="24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(em R$ de 2017)</a:t>
            </a:r>
            <a:endParaRPr lang="en-US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11760" y="6381328"/>
            <a:ext cx="305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PIOLA ET AL, 2018: 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</a:t>
            </a:r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Qual o tipo de política econômica seguida pelo Brasil?</a:t>
            </a:r>
          </a:p>
          <a:p>
            <a:r>
              <a:rPr lang="pt-BR" dirty="0" smtClean="0"/>
              <a:t>Quais </a:t>
            </a:r>
            <a:r>
              <a:rPr lang="pt-BR" dirty="0"/>
              <a:t>as consequências econômicas e sociais </a:t>
            </a:r>
            <a:r>
              <a:rPr lang="pt-BR" dirty="0" smtClean="0"/>
              <a:t>dessa política econômica?</a:t>
            </a:r>
            <a:endParaRPr lang="pt-BR" dirty="0"/>
          </a:p>
          <a:p>
            <a:r>
              <a:rPr lang="pt-BR" dirty="0" smtClean="0"/>
              <a:t>Quais as consequências sobre o financiamento do SUS?</a:t>
            </a:r>
          </a:p>
          <a:p>
            <a:r>
              <a:rPr lang="pt-BR" dirty="0" smtClean="0"/>
              <a:t>A </a:t>
            </a:r>
            <a:r>
              <a:rPr lang="pt-BR" dirty="0"/>
              <a:t>austeridade no Brasil tem justificativa sólida?</a:t>
            </a:r>
          </a:p>
          <a:p>
            <a:r>
              <a:rPr lang="pt-BR" dirty="0"/>
              <a:t>Quais os motivos para sua adoção no país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7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400980"/>
            <a:ext cx="6506683" cy="390834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Gastos com ações e serviços públicos de saúde (ASPS)</a:t>
            </a:r>
            <a:endParaRPr lang="en-US" dirty="0"/>
          </a:p>
        </p:txBody>
      </p:sp>
      <p:sp>
        <p:nvSpPr>
          <p:cNvPr id="7" name="Texto Explicativo 1 (Ênfase) 6"/>
          <p:cNvSpPr/>
          <p:nvPr/>
        </p:nvSpPr>
        <p:spPr>
          <a:xfrm>
            <a:off x="7308304" y="2872844"/>
            <a:ext cx="1728192" cy="844188"/>
          </a:xfrm>
          <a:prstGeom prst="accentCallout1">
            <a:avLst>
              <a:gd name="adj1" fmla="val 18750"/>
              <a:gd name="adj2" fmla="val -8333"/>
              <a:gd name="adj3" fmla="val 59640"/>
              <a:gd name="adj4" fmla="val -35161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2017:</a:t>
            </a: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Munic. s/ União: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72,0%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 Explicativo 1 (Ênfase) 7"/>
          <p:cNvSpPr/>
          <p:nvPr/>
        </p:nvSpPr>
        <p:spPr>
          <a:xfrm>
            <a:off x="7164288" y="1576700"/>
            <a:ext cx="1728192" cy="844188"/>
          </a:xfrm>
          <a:prstGeom prst="accentCallout1">
            <a:avLst>
              <a:gd name="adj1" fmla="val 18750"/>
              <a:gd name="adj2" fmla="val -8333"/>
              <a:gd name="adj3" fmla="val 209373"/>
              <a:gd name="adj4" fmla="val -346401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2003: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Munic. s/ União: 50,7%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11760" y="6381328"/>
            <a:ext cx="294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PIOLA ET AL, 2018: 13.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35423" y="1209943"/>
            <a:ext cx="6522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Evolução da participação das três esferas de governo no financiamento da ASPS, 2003 a 2017</a:t>
            </a:r>
          </a:p>
          <a:p>
            <a:endParaRPr lang="en-US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1600" dirty="0" smtClean="0"/>
              <a:t>BRASIL. Ministério da Fazenda. Secretaria do Tesouro Nacional. </a:t>
            </a:r>
            <a:r>
              <a:rPr lang="pt-BR" sz="1600" b="1" dirty="0" smtClean="0"/>
              <a:t>Despesa da União por Função </a:t>
            </a:r>
            <a:r>
              <a:rPr lang="pt-BR" sz="1600" dirty="0" smtClean="0"/>
              <a:t>(SIAFI - STN/CCONT/GEINC). Disponível em: </a:t>
            </a:r>
            <a:r>
              <a:rPr lang="pt-BR" sz="1600" dirty="0" smtClean="0">
                <a:hlinkClick r:id="rId2"/>
              </a:rPr>
              <a:t>https://www.tesouro.fazenda.gov.br/series-historicas</a:t>
            </a:r>
            <a:r>
              <a:rPr lang="pt-BR" sz="1600" dirty="0" smtClean="0"/>
              <a:t>; acesso em: 03/12/18</a:t>
            </a:r>
          </a:p>
          <a:p>
            <a:r>
              <a:rPr lang="pt-BR" sz="1600" dirty="0"/>
              <a:t>ECONOMICS HELP. </a:t>
            </a:r>
            <a:r>
              <a:rPr lang="en-US" sz="1600" b="1" dirty="0">
                <a:effectLst/>
              </a:rPr>
              <a:t>List of National Debt by Country</a:t>
            </a:r>
            <a:r>
              <a:rPr lang="en-US" sz="1600" dirty="0">
                <a:effectLst/>
              </a:rPr>
              <a:t>. </a:t>
            </a:r>
            <a:r>
              <a:rPr lang="en-US" sz="1600" dirty="0">
                <a:effectLst/>
                <a:hlinkClick r:id="rId3"/>
              </a:rPr>
              <a:t>https://www.economicshelp.org/blog/774/economics/list-of-national-debt-by-country/</a:t>
            </a:r>
            <a:r>
              <a:rPr lang="en-US" sz="1600" dirty="0">
                <a:effectLst/>
              </a:rPr>
              <a:t>; 23/07/18.</a:t>
            </a:r>
          </a:p>
          <a:p>
            <a:r>
              <a:rPr lang="pt-BR" sz="1600" dirty="0"/>
              <a:t>INTERNATIONAL MONETARY FUND (IMF). IMF </a:t>
            </a:r>
            <a:r>
              <a:rPr lang="pt-BR" sz="1600" dirty="0" err="1"/>
              <a:t>DataMapper</a:t>
            </a:r>
            <a:r>
              <a:rPr lang="pt-BR" sz="1600" dirty="0"/>
              <a:t>. </a:t>
            </a:r>
            <a:r>
              <a:rPr lang="en-US" sz="1600" b="1" dirty="0">
                <a:effectLst/>
              </a:rPr>
              <a:t>Real GDP growth</a:t>
            </a:r>
            <a:r>
              <a:rPr lang="en-US" sz="1600" dirty="0">
                <a:effectLst/>
              </a:rPr>
              <a:t>; Annual percent change. </a:t>
            </a:r>
            <a:r>
              <a:rPr lang="en-US" sz="1600" dirty="0">
                <a:effectLst/>
                <a:hlinkClick r:id="rId4"/>
              </a:rPr>
              <a:t>http://www.imf.org/external/datamapper/NGDP_RPCH@WEO/OEMDC/ADVEC/WEOWORLD</a:t>
            </a:r>
            <a:r>
              <a:rPr lang="en-US" sz="1600" dirty="0">
                <a:effectLst/>
              </a:rPr>
              <a:t>; 23/07/18.</a:t>
            </a:r>
          </a:p>
          <a:p>
            <a:r>
              <a:rPr lang="pt-BR" sz="1400" dirty="0"/>
              <a:t>Domingueira Nº 04 - Janeiro 2019 | IDISA - Instituto de Direito Sanitário Aplicado</a:t>
            </a:r>
            <a:endParaRPr lang="pt-BR" sz="1600" dirty="0" smtClean="0">
              <a:effectLst/>
            </a:endParaRPr>
          </a:p>
          <a:p>
            <a:r>
              <a:rPr lang="pt-BR" sz="1600" dirty="0" smtClean="0">
                <a:effectLst/>
              </a:rPr>
              <a:t>INSTITUTO </a:t>
            </a:r>
            <a:r>
              <a:rPr lang="pt-BR" sz="1600" dirty="0">
                <a:effectLst/>
              </a:rPr>
              <a:t>DE PESQUISAS DE RELAÇÕES INTERNACIONAIS.</a:t>
            </a:r>
            <a:r>
              <a:rPr lang="pt-BR" sz="1600" b="1" dirty="0">
                <a:effectLst/>
              </a:rPr>
              <a:t> PIB Paridade Poder de Compra (PPC)</a:t>
            </a:r>
            <a:r>
              <a:rPr lang="pt-BR" sz="1600" dirty="0">
                <a:effectLst/>
              </a:rPr>
              <a:t>, em bilhões de US$, 2016. </a:t>
            </a:r>
            <a:r>
              <a:rPr lang="pt-BR" sz="1600" dirty="0">
                <a:effectLst/>
                <a:hlinkClick r:id="rId5"/>
              </a:rPr>
              <a:t>http://www.funag.gov.br/ipri/index.php/o-ipri/47-estatisticas/94-as-15-maiores-economias-do-mundo-em-pib-e-pib-ppp</a:t>
            </a:r>
            <a:r>
              <a:rPr lang="pt-BR" sz="1600" dirty="0">
                <a:effectLst/>
              </a:rPr>
              <a:t>; 23/07/18.</a:t>
            </a:r>
          </a:p>
          <a:p>
            <a:r>
              <a:rPr lang="pt-BR" sz="1600" dirty="0">
                <a:effectLst/>
              </a:rPr>
              <a:t>IPEADATA. </a:t>
            </a:r>
            <a:r>
              <a:rPr lang="pt-BR" sz="1600" b="1" dirty="0">
                <a:effectLst/>
              </a:rPr>
              <a:t>Formação bruta de capital fixo</a:t>
            </a:r>
            <a:r>
              <a:rPr lang="pt-BR" sz="1600" dirty="0">
                <a:effectLst/>
              </a:rPr>
              <a:t>: base móvel (média do ano anterior = 100). </a:t>
            </a:r>
            <a:r>
              <a:rPr lang="pt-BR" sz="1600" dirty="0">
                <a:effectLst/>
                <a:hlinkClick r:id="rId6"/>
              </a:rPr>
              <a:t>http://www.ipeadata.gov.br/Default.aspx</a:t>
            </a:r>
            <a:r>
              <a:rPr lang="pt-BR" sz="1600" dirty="0">
                <a:effectLst/>
              </a:rPr>
              <a:t>; 23/07/18.</a:t>
            </a:r>
          </a:p>
          <a:p>
            <a:r>
              <a:rPr lang="pt-BR" sz="1600" dirty="0" smtClean="0"/>
              <a:t>PIOLA SF; BENEVIDES, RPS; e VIEIRA, FS. </a:t>
            </a:r>
            <a:r>
              <a:rPr lang="pt-BR" sz="1600" b="1" dirty="0" smtClean="0"/>
              <a:t>Consolidação do Gasto com Ações e Serviços Públicos de Saúde</a:t>
            </a:r>
            <a:r>
              <a:rPr lang="pt-BR" sz="1600" dirty="0" smtClean="0"/>
              <a:t>: trajetória e percalços no período de 2003 a 2017. Brasília: IPEA, TD 2439, 2018.</a:t>
            </a:r>
          </a:p>
        </p:txBody>
      </p:sp>
    </p:spTree>
    <p:extLst>
      <p:ext uri="{BB962C8B-B14F-4D97-AF65-F5344CB8AC3E}">
        <p14:creationId xmlns:p14="http://schemas.microsoft.com/office/powerpoint/2010/main" val="34843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GLOBAL </a:t>
            </a:r>
            <a:r>
              <a:rPr lang="pt-BR" sz="1600" dirty="0" smtClean="0"/>
              <a:t>FINANCE. </a:t>
            </a:r>
            <a:r>
              <a:rPr lang="en-US" sz="1600" b="1" dirty="0"/>
              <a:t>External debt in 2016, last </a:t>
            </a:r>
            <a:r>
              <a:rPr lang="en-US" sz="1600" b="1" dirty="0" err="1"/>
              <a:t>trimestre</a:t>
            </a:r>
            <a:r>
              <a:rPr lang="en-US" sz="1600" dirty="0"/>
              <a:t> (USD millions</a:t>
            </a:r>
            <a:r>
              <a:rPr lang="en-US" sz="1600" dirty="0" smtClean="0"/>
              <a:t>).</a:t>
            </a:r>
            <a:r>
              <a:rPr lang="pt-BR" sz="1600" dirty="0" smtClean="0"/>
              <a:t> </a:t>
            </a:r>
            <a:r>
              <a:rPr lang="pt-BR" sz="1600" dirty="0"/>
              <a:t>Disponível em: </a:t>
            </a:r>
            <a:r>
              <a:rPr lang="pt-BR" sz="1600" dirty="0">
                <a:hlinkClick r:id="rId2"/>
              </a:rPr>
              <a:t>https://</a:t>
            </a:r>
            <a:r>
              <a:rPr lang="pt-BR" sz="1600" dirty="0" smtClean="0">
                <a:hlinkClick r:id="rId2"/>
              </a:rPr>
              <a:t>www.gfmag.com/global-data/economic-data/xtegh9-external-debt-in-countries-around-the-world</a:t>
            </a:r>
            <a:r>
              <a:rPr lang="pt-BR" sz="1600" dirty="0" smtClean="0"/>
              <a:t>; acesso em: 25/07/18;</a:t>
            </a:r>
            <a:endParaRPr lang="pt-BR" sz="1600" dirty="0"/>
          </a:p>
          <a:p>
            <a:r>
              <a:rPr lang="pt-BR" sz="1600" dirty="0" smtClean="0"/>
              <a:t>TRADING ECONOMICS. </a:t>
            </a:r>
            <a:r>
              <a:rPr lang="en-US" sz="1600" b="1" dirty="0"/>
              <a:t>Country </a:t>
            </a:r>
            <a:r>
              <a:rPr lang="en-US" sz="1600" b="1" dirty="0" smtClean="0"/>
              <a:t>List, </a:t>
            </a:r>
            <a:r>
              <a:rPr lang="en-US" sz="1600" b="1" dirty="0"/>
              <a:t>Government Debt to </a:t>
            </a:r>
            <a:r>
              <a:rPr lang="en-US" sz="1600" b="1" dirty="0" smtClean="0"/>
              <a:t>GDP</a:t>
            </a:r>
            <a:r>
              <a:rPr lang="en-US" sz="1600" dirty="0" smtClean="0"/>
              <a:t>. </a:t>
            </a:r>
            <a:r>
              <a:rPr lang="pt-BR" sz="1600" dirty="0" smtClean="0"/>
              <a:t>Disponível </a:t>
            </a:r>
            <a:r>
              <a:rPr lang="pt-BR" sz="1600" dirty="0"/>
              <a:t>em: </a:t>
            </a:r>
            <a:r>
              <a:rPr lang="pt-BR" sz="1600" dirty="0">
                <a:hlinkClick r:id="rId3"/>
              </a:rPr>
              <a:t>https://</a:t>
            </a:r>
            <a:r>
              <a:rPr lang="pt-BR" sz="1600" dirty="0" smtClean="0">
                <a:hlinkClick r:id="rId3"/>
              </a:rPr>
              <a:t>tradingeconomics.com/country-list/government-debt-to-gdp</a:t>
            </a:r>
            <a:r>
              <a:rPr lang="pt-BR" sz="1600" dirty="0" smtClean="0"/>
              <a:t>; acesso em: 26/08/18</a:t>
            </a:r>
            <a:endParaRPr lang="en-US" sz="1600" dirty="0" smtClean="0"/>
          </a:p>
          <a:p>
            <a:r>
              <a:rPr lang="pt-BR" sz="1600" dirty="0"/>
              <a:t>WORLD BANK</a:t>
            </a:r>
            <a:r>
              <a:rPr lang="pt-BR" sz="1600" dirty="0" smtClean="0"/>
              <a:t>. World Bank Data. </a:t>
            </a:r>
            <a:r>
              <a:rPr lang="pt-BR" sz="1600" b="1" dirty="0"/>
              <a:t>GDP, PPP (</a:t>
            </a:r>
            <a:r>
              <a:rPr lang="pt-BR" sz="1600" b="1" dirty="0" err="1"/>
              <a:t>current</a:t>
            </a:r>
            <a:r>
              <a:rPr lang="pt-BR" sz="1600" b="1" dirty="0"/>
              <a:t> </a:t>
            </a:r>
            <a:r>
              <a:rPr lang="pt-BR" sz="1600" b="1" dirty="0" err="1"/>
              <a:t>international</a:t>
            </a:r>
            <a:r>
              <a:rPr lang="pt-BR" sz="1600" b="1" dirty="0"/>
              <a:t> </a:t>
            </a:r>
            <a:r>
              <a:rPr lang="pt-BR" sz="1600" b="1" dirty="0" smtClean="0"/>
              <a:t>$)</a:t>
            </a:r>
            <a:r>
              <a:rPr lang="pt-BR" sz="1600" dirty="0" smtClean="0"/>
              <a:t>. </a:t>
            </a:r>
            <a:r>
              <a:rPr lang="pt-BR" sz="1600" dirty="0"/>
              <a:t>Disponível em: </a:t>
            </a:r>
            <a:r>
              <a:rPr lang="pt-BR" sz="1600" dirty="0">
                <a:hlinkClick r:id="rId4"/>
              </a:rPr>
              <a:t>https://</a:t>
            </a:r>
            <a:r>
              <a:rPr lang="pt-BR" sz="1600" dirty="0" smtClean="0">
                <a:hlinkClick r:id="rId4"/>
              </a:rPr>
              <a:t>data.worldbank.org/indicator/NY.GDP.MKTP.PP.CD</a:t>
            </a:r>
            <a:r>
              <a:rPr lang="pt-BR" sz="1600" dirty="0" smtClean="0"/>
              <a:t>; acesso em: 25/07/18;</a:t>
            </a:r>
          </a:p>
          <a:p>
            <a:r>
              <a:rPr lang="pt-BR" sz="1600" dirty="0" smtClean="0"/>
              <a:t>______. </a:t>
            </a:r>
            <a:r>
              <a:rPr lang="en-US" sz="1600" b="1" dirty="0"/>
              <a:t>GDP (current US</a:t>
            </a:r>
            <a:r>
              <a:rPr lang="en-US" sz="1600" b="1" dirty="0" smtClean="0"/>
              <a:t>$)</a:t>
            </a:r>
            <a:r>
              <a:rPr lang="en-US" sz="1600" dirty="0" smtClean="0"/>
              <a:t>.  </a:t>
            </a:r>
            <a:r>
              <a:rPr lang="en-US" sz="1600" dirty="0" err="1" smtClean="0"/>
              <a:t>Disponível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: </a:t>
            </a:r>
            <a:r>
              <a:rPr lang="pt-BR" sz="1600" dirty="0" smtClean="0">
                <a:hlinkClick r:id="rId5"/>
              </a:rPr>
              <a:t>https</a:t>
            </a:r>
            <a:r>
              <a:rPr lang="pt-BR" sz="1600" dirty="0">
                <a:hlinkClick r:id="rId5"/>
              </a:rPr>
              <a:t>://</a:t>
            </a:r>
            <a:r>
              <a:rPr lang="pt-BR" sz="1600" dirty="0" smtClean="0">
                <a:hlinkClick r:id="rId5"/>
              </a:rPr>
              <a:t>data.worldbank.org/indicator/NY.GDP.MKTP.PP.CD?view=chart</a:t>
            </a:r>
            <a:r>
              <a:rPr lang="pt-BR" sz="1600" dirty="0" smtClean="0"/>
              <a:t>; acesso em: 25/07/18;</a:t>
            </a:r>
          </a:p>
          <a:p>
            <a:r>
              <a:rPr lang="pt-BR" sz="1600" dirty="0" smtClean="0"/>
              <a:t>______. </a:t>
            </a:r>
            <a:r>
              <a:rPr lang="en-US" sz="1600" b="1" dirty="0"/>
              <a:t>Total reserves (includes gold, current US</a:t>
            </a:r>
            <a:r>
              <a:rPr lang="en-US" sz="1600" b="1" dirty="0" smtClean="0"/>
              <a:t>$)</a:t>
            </a:r>
            <a:r>
              <a:rPr lang="en-US" sz="1600" dirty="0" smtClean="0"/>
              <a:t>. </a:t>
            </a:r>
            <a:r>
              <a:rPr lang="en-US" sz="1600" dirty="0" err="1" smtClean="0"/>
              <a:t>Disponível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/>
              <a:t>: 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data.worldbank.org/indicator/FI.RES.TOTL.CD</a:t>
            </a:r>
            <a:r>
              <a:rPr lang="en-US" sz="1600" dirty="0" smtClean="0"/>
              <a:t>; </a:t>
            </a:r>
            <a:r>
              <a:rPr lang="en-US" sz="1600" dirty="0" err="1" smtClean="0"/>
              <a:t>acesso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: 25/07/18;</a:t>
            </a:r>
          </a:p>
          <a:p>
            <a:endParaRPr lang="pt-BR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70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Modelo econômico e efeitos da crise </a:t>
            </a:r>
            <a:r>
              <a:rPr lang="pt-BR" dirty="0"/>
              <a:t>de </a:t>
            </a:r>
            <a:r>
              <a:rPr lang="pt-BR" dirty="0" smtClean="0"/>
              <a:t>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econômico brasileiro atual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25658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Desde 1990, o Brasil adotou modelo econômico neoliberal e baseado na exportação de </a:t>
            </a:r>
            <a:r>
              <a:rPr lang="pt-BR" i="1" dirty="0" smtClean="0"/>
              <a:t>commodities</a:t>
            </a:r>
          </a:p>
          <a:p>
            <a:pPr lvl="1"/>
            <a:r>
              <a:rPr lang="pt-BR" dirty="0" smtClean="0"/>
              <a:t>Em função das pressões trazidas pela crise da dívida externa</a:t>
            </a:r>
            <a:endParaRPr lang="en-US" dirty="0" smtClean="0"/>
          </a:p>
          <a:p>
            <a:r>
              <a:rPr lang="pt-BR" dirty="0" smtClean="0"/>
              <a:t>Consequências:</a:t>
            </a:r>
          </a:p>
          <a:p>
            <a:pPr lvl="1"/>
            <a:r>
              <a:rPr lang="pt-BR" dirty="0" smtClean="0"/>
              <a:t>Baixo crescimento econômico</a:t>
            </a:r>
          </a:p>
          <a:p>
            <a:pPr lvl="1"/>
            <a:r>
              <a:rPr lang="pt-BR" dirty="0" smtClean="0"/>
              <a:t>Desindustrialização</a:t>
            </a:r>
          </a:p>
          <a:p>
            <a:pPr lvl="1"/>
            <a:r>
              <a:rPr lang="pt-BR" dirty="0" smtClean="0"/>
              <a:t>Desnacionalização da economia</a:t>
            </a:r>
          </a:p>
          <a:p>
            <a:pPr lvl="1"/>
            <a:r>
              <a:rPr lang="pt-BR" dirty="0" smtClean="0"/>
              <a:t>Baixa geração de empregos de qualidade</a:t>
            </a:r>
          </a:p>
          <a:p>
            <a:r>
              <a:rPr lang="pt-BR" dirty="0" smtClean="0"/>
              <a:t>A crise internacional de 2008 agravou esses efeitos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227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Baixo crescimento relativo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736115" cy="49242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751" y="1395293"/>
            <a:ext cx="2590476" cy="50476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561315" y="5731374"/>
            <a:ext cx="325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www.imf.org/external/datamapper/NGDP_RPCH@WEO/OEMDC/ADVEC/WEOWORLD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8607751" y="2420888"/>
            <a:ext cx="3237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Crescimento real do PIB</a:t>
            </a:r>
            <a:endParaRPr lang="en-US" sz="28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Crescimento do Brasil e dos BRICS, 2001 a 2014</a:t>
            </a:r>
            <a:endParaRPr lang="en-US" dirty="0"/>
          </a:p>
        </p:txBody>
      </p:sp>
      <p:grpSp>
        <p:nvGrpSpPr>
          <p:cNvPr id="3" name="Grupo 2"/>
          <p:cNvGrpSpPr/>
          <p:nvPr/>
        </p:nvGrpSpPr>
        <p:grpSpPr>
          <a:xfrm>
            <a:off x="467544" y="1340768"/>
            <a:ext cx="6912768" cy="4824536"/>
            <a:chOff x="467544" y="1340768"/>
            <a:chExt cx="5653088" cy="3024336"/>
          </a:xfrm>
        </p:grpSpPr>
        <p:graphicFrame>
          <p:nvGraphicFramePr>
            <p:cNvPr id="4" name="Gráfico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51770955"/>
                </p:ext>
              </p:extLst>
            </p:nvPr>
          </p:nvGraphicFramePr>
          <p:xfrm>
            <a:off x="467544" y="1340768"/>
            <a:ext cx="5653088" cy="3024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Elipse 4"/>
            <p:cNvSpPr/>
            <p:nvPr/>
          </p:nvSpPr>
          <p:spPr>
            <a:xfrm>
              <a:off x="4211960" y="2348880"/>
              <a:ext cx="288032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Texto Explicativo 1 (Ênfase) 5"/>
          <p:cNvSpPr/>
          <p:nvPr/>
        </p:nvSpPr>
        <p:spPr>
          <a:xfrm>
            <a:off x="7420685" y="1721160"/>
            <a:ext cx="1547664" cy="1131776"/>
          </a:xfrm>
          <a:prstGeom prst="accentCallout1">
            <a:avLst>
              <a:gd name="adj1" fmla="val 18750"/>
              <a:gd name="adj2" fmla="val -8333"/>
              <a:gd name="adj3" fmla="val 168481"/>
              <a:gd name="adj4" fmla="val -62922"/>
            </a:avLst>
          </a:prstGeom>
          <a:noFill/>
          <a:ln>
            <a:solidFill>
              <a:srgbClr val="1E4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 abaixo da média dos BRICS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56125" y="6381328"/>
            <a:ext cx="3090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World Bank Data:  28/02/16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302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do PIB (%), 2000 a 2008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2" y="1484784"/>
            <a:ext cx="7145428" cy="429201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244508" y="1105347"/>
            <a:ext cx="1835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Produto interno bruto (PIB) a preços de mercado: variação real anual - referência 2010</a:t>
            </a:r>
            <a:endParaRPr lang="en-US" sz="2400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27784" y="6187370"/>
            <a:ext cx="60304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http://www.ipeadata.gov.br/Default.aspxProduto interno bruto (PIB) a preços de mercado: variação real anual - referência </a:t>
            </a:r>
            <a:r>
              <a:rPr lang="pt-BR" sz="15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 Explicativo 1 (Ênfase) 7"/>
          <p:cNvSpPr/>
          <p:nvPr/>
        </p:nvSpPr>
        <p:spPr>
          <a:xfrm>
            <a:off x="7236296" y="4789796"/>
            <a:ext cx="1899492" cy="972688"/>
          </a:xfrm>
          <a:prstGeom prst="accentCallout1">
            <a:avLst>
              <a:gd name="adj1" fmla="val 18750"/>
              <a:gd name="adj2" fmla="val -8333"/>
              <a:gd name="adj3" fmla="val -106377"/>
              <a:gd name="adj4" fmla="val -95419"/>
            </a:avLst>
          </a:prstGeom>
          <a:noFill/>
          <a:ln>
            <a:solidFill>
              <a:srgbClr val="1E4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 da ‘carona do crescimento chinês’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00225" y="1568375"/>
            <a:ext cx="6415991" cy="4415160"/>
            <a:chOff x="388257" y="1669142"/>
            <a:chExt cx="7949848" cy="47752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257" y="1669142"/>
              <a:ext cx="7949848" cy="4775200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1001486" y="4441367"/>
              <a:ext cx="6865257" cy="10160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</a:t>
            </a:r>
            <a:r>
              <a:rPr lang="pt-BR" dirty="0"/>
              <a:t>do PIB (%), 2009 a 2017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16216" y="1340768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60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sz="2400" dirty="0"/>
              <a:t>Produto interno bruto (PIB) a preços de mercado: variação real anual - referência 2010</a:t>
            </a:r>
            <a:endParaRPr lang="en-US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71800" y="6331386"/>
            <a:ext cx="5729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http://www.ipeadata.gov.br/Default.aspxProduto interno bruto (PIB) a preços de mercado: variação real anual - referência </a:t>
            </a:r>
            <a:r>
              <a:rPr lang="pt-BR" sz="15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 Explicativo 1 (Ênfase) 8"/>
          <p:cNvSpPr/>
          <p:nvPr/>
        </p:nvSpPr>
        <p:spPr>
          <a:xfrm>
            <a:off x="6615208" y="3956167"/>
            <a:ext cx="2232248" cy="1131776"/>
          </a:xfrm>
          <a:prstGeom prst="accentCallout1">
            <a:avLst>
              <a:gd name="adj1" fmla="val 18750"/>
              <a:gd name="adj2" fmla="val -8333"/>
              <a:gd name="adj3" fmla="val -121872"/>
              <a:gd name="adj4" fmla="val -205330"/>
            </a:avLst>
          </a:prstGeom>
          <a:noFill/>
          <a:ln>
            <a:solidFill>
              <a:srgbClr val="1E4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</a:rPr>
              <a:t>Queda a partir de 2010, efeito da opção pelo consumo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o Explicativo 1 (Ênfase) 9"/>
          <p:cNvSpPr/>
          <p:nvPr/>
        </p:nvSpPr>
        <p:spPr>
          <a:xfrm>
            <a:off x="6632748" y="5025685"/>
            <a:ext cx="2232248" cy="1131776"/>
          </a:xfrm>
          <a:prstGeom prst="accentCallout1">
            <a:avLst>
              <a:gd name="adj1" fmla="val 18750"/>
              <a:gd name="adj2" fmla="val -8333"/>
              <a:gd name="adj3" fmla="val -60015"/>
              <a:gd name="adj4" fmla="val -87562"/>
            </a:avLst>
          </a:prstGeom>
          <a:noFill/>
          <a:ln>
            <a:solidFill>
              <a:srgbClr val="1E4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</a:rPr>
              <a:t>A partir de 2014, efeito da política de austeridade fiscal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8240</TotalTime>
  <Words>1359</Words>
  <Application>Microsoft Office PowerPoint</Application>
  <PresentationFormat>Apresentação na tela (4:3)</PresentationFormat>
  <Paragraphs>142</Paragraphs>
  <Slides>32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Tema do Office</vt:lpstr>
      <vt:lpstr>Financiamento do SUS numa economia subordinada e sob política de austeridade fiscal</vt:lpstr>
      <vt:lpstr>Pontos</vt:lpstr>
      <vt:lpstr>Questões</vt:lpstr>
      <vt:lpstr>Apresentação do PowerPoint</vt:lpstr>
      <vt:lpstr>Modelo econômico brasileiro atual</vt:lpstr>
      <vt:lpstr>Baixo crescimento relativo</vt:lpstr>
      <vt:lpstr>Crescimento do Brasil e dos BRICS, 2001 a 2014</vt:lpstr>
      <vt:lpstr>Evolução do PIB (%), 2000 a 2008</vt:lpstr>
      <vt:lpstr>Evolução do PIB (%), 2009 a 2017</vt:lpstr>
      <vt:lpstr>Apresentação do PowerPoint</vt:lpstr>
      <vt:lpstr>Austeridade e finanças públicas</vt:lpstr>
      <vt:lpstr>Origem e motivos das políticas de austeridade</vt:lpstr>
      <vt:lpstr>Investimentos federais em queda</vt:lpstr>
      <vt:lpstr>Queda no investimento geral a partir de 2009</vt:lpstr>
      <vt:lpstr>Piora das contas públicas</vt:lpstr>
      <vt:lpstr>Piora da Previdência (a grande vilã)</vt:lpstr>
      <vt:lpstr>Necessidades de Financiamento do Setor Público</vt:lpstr>
      <vt:lpstr>Desemprego crescente</vt:lpstr>
      <vt:lpstr>Piora dos indicadores de saúde</vt:lpstr>
      <vt:lpstr>Dívida externa</vt:lpstr>
      <vt:lpstr>Reservas internacionais relativamente altas</vt:lpstr>
      <vt:lpstr>Dívida pública relativamente baixa</vt:lpstr>
      <vt:lpstr>Apresentação do PowerPoint</vt:lpstr>
      <vt:lpstr>Evolução das despesas sociais e com a dívida pública</vt:lpstr>
      <vt:lpstr>A saúde já vinha perdendo em termos relativos</vt:lpstr>
      <vt:lpstr>Crise e austeridade</vt:lpstr>
      <vt:lpstr>Gastos com ASPS como % do PIB</vt:lpstr>
      <vt:lpstr>O gasto público em saúde brasileiro é muito baixo</vt:lpstr>
      <vt:lpstr>Gastos per capita, 2003 a 2017</vt:lpstr>
      <vt:lpstr>Gastos com ações e serviços públicos de saúde (ASPS)</vt:lpstr>
      <vt:lpstr>Referências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275</cp:revision>
  <dcterms:created xsi:type="dcterms:W3CDTF">2016-02-21T15:00:33Z</dcterms:created>
  <dcterms:modified xsi:type="dcterms:W3CDTF">2019-02-12T07:54:07Z</dcterms:modified>
</cp:coreProperties>
</file>